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8"/>
  </p:notesMasterIdLst>
  <p:handoutMasterIdLst>
    <p:handoutMasterId r:id="rId19"/>
  </p:handoutMasterIdLst>
  <p:sldIdLst>
    <p:sldId id="322" r:id="rId3"/>
    <p:sldId id="712" r:id="rId4"/>
    <p:sldId id="827" r:id="rId5"/>
    <p:sldId id="825" r:id="rId6"/>
    <p:sldId id="826" r:id="rId7"/>
    <p:sldId id="802" r:id="rId8"/>
    <p:sldId id="803" r:id="rId9"/>
    <p:sldId id="804" r:id="rId10"/>
    <p:sldId id="805" r:id="rId11"/>
    <p:sldId id="806" r:id="rId12"/>
    <p:sldId id="807" r:id="rId13"/>
    <p:sldId id="808" r:id="rId14"/>
    <p:sldId id="809" r:id="rId15"/>
    <p:sldId id="816" r:id="rId16"/>
    <p:sldId id="543" r:id="rId1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/>
              <a:pPr/>
              <a:t>11</a:t>
            </a:fld>
            <a:endParaRPr lang="en-US"/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/>
              <a:pPr/>
              <a:t>12</a:t>
            </a:fld>
            <a:endParaRPr lang="en-US"/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13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F3B3E6-EA40-1A49-984C-ECE83D8CFBBE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A265-D370-E343-8470-E71159648681}" type="slidenum">
              <a:rPr lang="en-US"/>
              <a:pPr/>
              <a:t>4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6AC4B-5503-7343-9A49-EA8E828B1216}" type="slidenum">
              <a:rPr lang="en-US"/>
              <a:pPr/>
              <a:t>5</a:t>
            </a:fld>
            <a:endParaRPr lang="en-US"/>
          </a:p>
        </p:txBody>
      </p:sp>
      <p:sp>
        <p:nvSpPr>
          <p:cNvPr id="1572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96425-20D2-CC44-86FB-F9CE864EF6F5}" type="slidenum">
              <a:rPr lang="en-US"/>
              <a:pPr/>
              <a:t>6</a:t>
            </a:fld>
            <a:endParaRPr lang="en-US"/>
          </a:p>
        </p:txBody>
      </p:sp>
      <p:sp>
        <p:nvSpPr>
          <p:cNvPr id="1574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30D0D-E4D3-BB44-A072-4DD11EA70800}" type="slidenum">
              <a:rPr lang="en-US"/>
              <a:pPr/>
              <a:t>7</a:t>
            </a:fld>
            <a:endParaRPr lang="en-US"/>
          </a:p>
        </p:txBody>
      </p:sp>
      <p:sp>
        <p:nvSpPr>
          <p:cNvPr id="1576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/>
              <a:pPr/>
              <a:t>8</a:t>
            </a:fld>
            <a:endParaRPr lang="en-US"/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FE307-49E5-3D45-8534-B1A736D242C4}" type="slidenum">
              <a:rPr lang="en-US"/>
              <a:pPr/>
              <a:t>9</a:t>
            </a:fld>
            <a:endParaRPr lang="en-US"/>
          </a:p>
        </p:txBody>
      </p:sp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Update protocols, or write broadcast.  Latency between writing a word in one processor</a:t>
            </a:r>
          </a:p>
          <a:p>
            <a:r>
              <a:rPr lang="en-US"/>
              <a:t>and reading it in another is usually smaller in a write update scheme.</a:t>
            </a:r>
          </a:p>
          <a:p>
            <a:r>
              <a:rPr lang="en-US"/>
              <a:t>But since bandwidth is more precious, most multiprocessors use a write invalidate scheme.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/>
              <a:pPr/>
              <a:t>10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Snoopy Caches 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812891D1-3774-A449-A842-0068DC89C93C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Cache State Transition Diagram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The MSI protocol</a:t>
            </a:r>
            <a:endParaRPr lang="en-US"/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>
                  <a:latin typeface="Verdana" charset="0"/>
                </a:rPr>
                <a:t>: 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>
                  <a:latin typeface="Verdana" charset="0"/>
                </a:rPr>
                <a:t>: Shared</a:t>
              </a:r>
              <a:r>
                <a:rPr lang="en-US" sz="200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>
                  <a:latin typeface="Verdana" charset="0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cache line has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state bits</a:t>
              </a:r>
              <a:endParaRPr lang="en-US" sz="20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</a:t>
              </a:r>
              <a:r>
                <a:rPr lang="en-US" sz="1800" dirty="0" smtClean="0">
                  <a:latin typeface="Verdana" charset="0"/>
                </a:rPr>
                <a:t>miss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(P1 gets line from memory)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</a:t>
              </a:r>
              <a:r>
                <a:rPr lang="en-US" sz="1800" dirty="0" smtClean="0">
                  <a:latin typeface="Verdana" charset="0"/>
                </a:rPr>
                <a:t>write (P</a:t>
              </a:r>
              <a:r>
                <a:rPr lang="en-US" sz="1800" baseline="-25000" dirty="0" smtClean="0">
                  <a:latin typeface="Verdana" charset="0"/>
                </a:rPr>
                <a:t>1</a:t>
              </a:r>
              <a:r>
                <a:rPr lang="en-US" sz="1800" dirty="0" smtClean="0">
                  <a:latin typeface="Verdana" charset="0"/>
                </a:rPr>
                <a:t> writes back)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</a:t>
              </a:r>
              <a:r>
                <a:rPr lang="en-US" sz="1800" dirty="0" smtClean="0">
                  <a:latin typeface="Verdana" charset="0"/>
                </a:rPr>
                <a:t>Read miss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(P1 gets line from memory)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 reads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</a:t>
              </a:r>
              <a:r>
                <a:rPr lang="en-US" sz="1800" baseline="-25000" dirty="0" smtClean="0">
                  <a:latin typeface="Verdana" charset="0"/>
                </a:rPr>
                <a:t>1</a:t>
              </a:r>
              <a:r>
                <a:rPr lang="en-US" sz="1800" dirty="0" smtClean="0">
                  <a:latin typeface="Verdana" charset="0"/>
                </a:rPr>
                <a:t> </a:t>
              </a:r>
              <a:r>
                <a:rPr lang="en-US" sz="1800" dirty="0">
                  <a:latin typeface="Verdana" charset="0"/>
                </a:rPr>
                <a:t>writes </a:t>
              </a:r>
              <a:r>
                <a:rPr lang="en-US" sz="1800" dirty="0" smtClean="0">
                  <a:latin typeface="Verdana" charset="0"/>
                </a:rPr>
                <a:t>back)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4D79EFC-93FE-DB4D-857C-A272C7409456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Two Processor Example</a:t>
            </a:r>
            <a:br>
              <a:rPr lang="en-US"/>
            </a:br>
            <a:r>
              <a:rPr lang="en-US" sz="2000"/>
              <a:t>(Reading and writing the same cache line)</a:t>
            </a:r>
            <a:endParaRPr lang="en-US"/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252913" y="22479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1</a:t>
            </a:r>
            <a:endParaRPr lang="en-US" sz="2400">
              <a:latin typeface="Verdana" charset="0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240213" y="50180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2</a:t>
            </a:r>
            <a:endParaRPr lang="en-US" sz="2400">
              <a:latin typeface="Verdana" charset="0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830192E-9F7C-9F40-9174-01876195A016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162550"/>
            <a:ext cx="8001000" cy="1541463"/>
          </a:xfrm>
        </p:spPr>
        <p:txBody>
          <a:bodyPr/>
          <a:lstStyle/>
          <a:p>
            <a:r>
              <a:rPr lang="en-US"/>
              <a:t>If a line is in the </a:t>
            </a:r>
            <a:r>
              <a:rPr lang="en-US">
                <a:solidFill>
                  <a:srgbClr val="56127A"/>
                </a:solidFill>
              </a:rPr>
              <a:t>M</a:t>
            </a:r>
            <a:r>
              <a:rPr lang="en-US"/>
              <a:t> state then no other cache can have a copy of the line!</a:t>
            </a:r>
          </a:p>
          <a:p>
            <a:pPr lvl="1"/>
            <a:r>
              <a:rPr lang="en-US"/>
              <a:t> Memory stays coherent, multiple differing copies cannot exist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85825" y="1487488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Write miss</a:t>
                </a: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Read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miss</a:t>
                </a:r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intent to write</a:t>
                </a:r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Read by any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processor</a:t>
                </a:r>
              </a:p>
            </p:txBody>
          </p:sp>
        </p:grpSp>
        <p:grpSp>
          <p:nvGrpSpPr>
            <p:cNvPr id="9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or writes</a:t>
                </a:r>
              </a:p>
            </p:txBody>
          </p:sp>
        </p:grpSp>
        <p:grpSp>
          <p:nvGrpSpPr>
            <p:cNvPr id="1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9361BDC0-8534-3640-B1D2-DF85C3420C2E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</a:t>
              </a:r>
              <a:r>
                <a:rPr lang="en-US" sz="2000" dirty="0" smtClean="0">
                  <a:latin typeface="Verdana" charset="0"/>
                </a:rPr>
                <a:t>Exclusive but </a:t>
              </a:r>
              <a:r>
                <a:rPr lang="en-US" sz="2000" dirty="0">
                  <a:latin typeface="Verdana" charset="0"/>
                </a:rPr>
                <a:t>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reads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4" name="Group 29"/>
          <p:cNvGrpSpPr>
            <a:grpSpLocks/>
          </p:cNvGrpSpPr>
          <p:nvPr/>
        </p:nvGrpSpPr>
        <p:grpSpPr bwMode="auto">
          <a:xfrm>
            <a:off x="3657600" y="3429000"/>
            <a:ext cx="2667001" cy="1822451"/>
            <a:chOff x="38" y="2352"/>
            <a:chExt cx="1680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74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</a:t>
              </a:r>
              <a:r>
                <a:rPr lang="en-US" dirty="0" smtClean="0">
                  <a:latin typeface="Verdana" charset="0"/>
                </a:rPr>
                <a:t>processor intent to write, P1 writes back</a:t>
              </a:r>
              <a:endParaRPr lang="en-US" dirty="0">
                <a:latin typeface="Verdan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14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Keyboards available for pickup at my office</a:t>
            </a:r>
          </a:p>
          <a:p>
            <a:r>
              <a:rPr lang="en-US" dirty="0" smtClean="0"/>
              <a:t>Project 2: 2 weeks left (Deadline 5/2)</a:t>
            </a:r>
          </a:p>
          <a:p>
            <a:pPr lvl="1"/>
            <a:r>
              <a:rPr lang="en-US" sz="2000" dirty="0" smtClean="0"/>
              <a:t>Will have demo sessions</a:t>
            </a:r>
          </a:p>
          <a:p>
            <a:pPr lvl="1"/>
            <a:r>
              <a:rPr lang="en-US" sz="2000" dirty="0" smtClean="0"/>
              <a:t>Keyboard helper code will </a:t>
            </a:r>
            <a:r>
              <a:rPr lang="en-US" sz="2000" smtClean="0"/>
              <a:t>be available</a:t>
            </a:r>
          </a:p>
          <a:p>
            <a:r>
              <a:rPr lang="en-US" dirty="0" smtClean="0"/>
              <a:t>Final exam: Thursday 5/5, 11:45pm – 2:45pm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15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30113-1C5D-644F-899A-8415A2B04D92}" type="slidenum">
              <a:rPr lang="en-US"/>
              <a:pPr/>
              <a:t>2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683500" cy="5486400"/>
          </a:xfrm>
        </p:spPr>
        <p:txBody>
          <a:bodyPr/>
          <a:lstStyle/>
          <a:p>
            <a:r>
              <a:rPr lang="en-US" dirty="0" smtClean="0"/>
              <a:t>Cache coherence protocol</a:t>
            </a:r>
          </a:p>
          <a:p>
            <a:pPr lvl="1"/>
            <a:r>
              <a:rPr lang="en-US" sz="2000" dirty="0" smtClean="0"/>
              <a:t>How to propagate writes by one processor to others</a:t>
            </a:r>
          </a:p>
          <a:p>
            <a:r>
              <a:rPr lang="en-US" dirty="0" smtClean="0"/>
              <a:t>Cache coherence protocol vs. memory consistency</a:t>
            </a:r>
          </a:p>
          <a:p>
            <a:pPr lvl="1"/>
            <a:r>
              <a:rPr lang="en-US" sz="2000" dirty="0" smtClean="0"/>
              <a:t>Cache coherence protocol makes sure that writes are eventually propagated.</a:t>
            </a:r>
          </a:p>
          <a:p>
            <a:pPr lvl="1"/>
            <a:r>
              <a:rPr lang="en-US" sz="2000" dirty="0" smtClean="0"/>
              <a:t>Memory consistency protocol guarantees when writes become visible.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memory system is coherent if:</a:t>
            </a:r>
          </a:p>
          <a:p>
            <a:r>
              <a:rPr lang="en-US" dirty="0" smtClean="0"/>
              <a:t>A read by a processor P to a location X that follows a write by P to X, with no writes of X by another processor occurring between the write and the read by P, always returns the value written by P.</a:t>
            </a:r>
          </a:p>
          <a:p>
            <a:r>
              <a:rPr lang="en-US" dirty="0" smtClean="0"/>
              <a:t>A read by a processor to location X that follows a write by another processor to X returns the written value if the read and write are sufficiently separated in time and no other writes to X occur between the two accesses.</a:t>
            </a:r>
          </a:p>
          <a:p>
            <a:r>
              <a:rPr lang="en-US" dirty="0" smtClean="0"/>
              <a:t>Writes to the same location are serialized; that is, two writes to the same location by any two processors are seen in the same order by all processors.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3194876-C30B-E84F-94B3-024C4F3F5861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04800"/>
            <a:ext cx="71628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Memory </a:t>
            </a:r>
            <a:r>
              <a:rPr lang="en-US" dirty="0" smtClean="0"/>
              <a:t>Coherence </a:t>
            </a:r>
            <a:r>
              <a:rPr lang="en-US" dirty="0"/>
              <a:t>in </a:t>
            </a:r>
            <a:r>
              <a:rPr lang="en-US" dirty="0" err="1"/>
              <a:t>SMPs</a:t>
            </a:r>
            <a:endParaRPr lang="en-US" dirty="0"/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444500" y="4191000"/>
            <a:ext cx="8521700" cy="2159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A </a:t>
            </a:r>
            <a:r>
              <a:rPr lang="en-US" sz="2400" dirty="0">
                <a:latin typeface="Verdana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200</a:t>
            </a:r>
            <a:r>
              <a:rPr lang="en-US" sz="2400" dirty="0">
                <a:latin typeface="Verdana" charset="0"/>
              </a:rPr>
              <a:t>. 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write-back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memory and cache-2 have stale values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write-through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cache-2 has a stale value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Do these stale values matter?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is the view of shared memory for programming?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1244600"/>
            <a:ext cx="7777163" cy="2851150"/>
            <a:chOff x="672" y="784"/>
            <a:chExt cx="4899" cy="1796"/>
          </a:xfrm>
        </p:grpSpPr>
        <p:sp>
          <p:nvSpPr>
            <p:cNvPr id="1559557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59558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59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0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1" name="Line 9"/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2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63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4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559565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6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559567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8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9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559570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1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59572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3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4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5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6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77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559578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9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0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1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2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C109EC36-0784-0D4F-B510-596ADD7E4286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Parallel I/O</a:t>
            </a:r>
          </a:p>
        </p:txBody>
      </p:sp>
      <p:sp>
        <p:nvSpPr>
          <p:cNvPr id="1571843" name="Rectangle 3"/>
          <p:cNvSpPr>
            <a:spLocks noChangeArrowheads="1"/>
          </p:cNvSpPr>
          <p:nvPr/>
        </p:nvSpPr>
        <p:spPr bwMode="auto">
          <a:xfrm>
            <a:off x="1041400" y="4622800"/>
            <a:ext cx="6986588" cy="163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     Disk: Physical memory may be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                           stale if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cache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copy is dirty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/>
            </a:r>
            <a:br>
              <a:rPr lang="en-US" sz="2000" dirty="0">
                <a:solidFill>
                  <a:srgbClr val="56127A"/>
                </a:solidFill>
                <a:latin typeface="Verdana" charset="0"/>
              </a:rPr>
            </a:b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Disk     Memory:  Cache may hold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stale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data and not 			see memory writes 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79500" y="1446213"/>
            <a:ext cx="6769100" cy="3494087"/>
            <a:chOff x="680" y="911"/>
            <a:chExt cx="4264" cy="2201"/>
          </a:xfrm>
        </p:grpSpPr>
        <p:sp>
          <p:nvSpPr>
            <p:cNvPr id="1571845" name="Rectangle 5"/>
            <p:cNvSpPr>
              <a:spLocks noChangeArrowheads="1"/>
            </p:cNvSpPr>
            <p:nvPr/>
          </p:nvSpPr>
          <p:spPr bwMode="auto">
            <a:xfrm>
              <a:off x="4350" y="2699"/>
              <a:ext cx="5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DISK</a:t>
              </a:r>
            </a:p>
          </p:txBody>
        </p:sp>
        <p:sp>
          <p:nvSpPr>
            <p:cNvPr id="1571846" name="Rectangle 6"/>
            <p:cNvSpPr>
              <a:spLocks noChangeArrowheads="1"/>
            </p:cNvSpPr>
            <p:nvPr/>
          </p:nvSpPr>
          <p:spPr bwMode="auto">
            <a:xfrm>
              <a:off x="2830" y="2366"/>
              <a:ext cx="5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 </a:t>
              </a:r>
              <a:r>
                <a:rPr lang="en-US" sz="2000">
                  <a:latin typeface="Verdana" charset="0"/>
                </a:rPr>
                <a:t>DMA</a:t>
              </a:r>
            </a:p>
          </p:txBody>
        </p:sp>
        <p:sp>
          <p:nvSpPr>
            <p:cNvPr id="1571847" name="Rectangle 7"/>
            <p:cNvSpPr>
              <a:spLocks noChangeArrowheads="1"/>
            </p:cNvSpPr>
            <p:nvPr/>
          </p:nvSpPr>
          <p:spPr bwMode="auto">
            <a:xfrm>
              <a:off x="3630" y="1067"/>
              <a:ext cx="76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Memory</a:t>
              </a:r>
            </a:p>
          </p:txBody>
        </p:sp>
        <p:sp>
          <p:nvSpPr>
            <p:cNvPr id="1571848" name="Rectangle 8"/>
            <p:cNvSpPr>
              <a:spLocks noChangeArrowheads="1"/>
            </p:cNvSpPr>
            <p:nvPr/>
          </p:nvSpPr>
          <p:spPr bwMode="auto">
            <a:xfrm>
              <a:off x="680" y="1400"/>
              <a:ext cx="560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49" name="Rectangle 9"/>
            <p:cNvSpPr>
              <a:spLocks noChangeArrowheads="1"/>
            </p:cNvSpPr>
            <p:nvPr/>
          </p:nvSpPr>
          <p:spPr bwMode="auto">
            <a:xfrm>
              <a:off x="702" y="1596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Proc.</a:t>
              </a:r>
              <a:endParaRPr lang="en-US" sz="2400">
                <a:latin typeface="Verdana" charset="0"/>
              </a:endParaRPr>
            </a:p>
          </p:txBody>
        </p:sp>
        <p:sp>
          <p:nvSpPr>
            <p:cNvPr id="1571850" name="Oval 10"/>
            <p:cNvSpPr>
              <a:spLocks noChangeArrowheads="1"/>
            </p:cNvSpPr>
            <p:nvPr/>
          </p:nvSpPr>
          <p:spPr bwMode="auto">
            <a:xfrm>
              <a:off x="4376" y="2936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1" name="Oval 11"/>
            <p:cNvSpPr>
              <a:spLocks noChangeArrowheads="1"/>
            </p:cNvSpPr>
            <p:nvPr/>
          </p:nvSpPr>
          <p:spPr bwMode="auto">
            <a:xfrm>
              <a:off x="4376" y="2120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2" name="Line 12"/>
            <p:cNvSpPr>
              <a:spLocks noChangeShapeType="1"/>
            </p:cNvSpPr>
            <p:nvPr/>
          </p:nvSpPr>
          <p:spPr bwMode="auto">
            <a:xfrm>
              <a:off x="4368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3" name="Line 13"/>
            <p:cNvSpPr>
              <a:spLocks noChangeShapeType="1"/>
            </p:cNvSpPr>
            <p:nvPr/>
          </p:nvSpPr>
          <p:spPr bwMode="auto">
            <a:xfrm>
              <a:off x="4944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4" name="Rectangle 14"/>
            <p:cNvSpPr>
              <a:spLocks noChangeArrowheads="1"/>
            </p:cNvSpPr>
            <p:nvPr/>
          </p:nvSpPr>
          <p:spPr bwMode="auto">
            <a:xfrm>
              <a:off x="3656" y="1016"/>
              <a:ext cx="752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5" name="Rectangle 15"/>
            <p:cNvSpPr>
              <a:spLocks noChangeArrowheads="1"/>
            </p:cNvSpPr>
            <p:nvPr/>
          </p:nvSpPr>
          <p:spPr bwMode="auto">
            <a:xfrm>
              <a:off x="2840" y="2312"/>
              <a:ext cx="60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6" name="Rectangle 16"/>
            <p:cNvSpPr>
              <a:spLocks noChangeArrowheads="1"/>
            </p:cNvSpPr>
            <p:nvPr/>
          </p:nvSpPr>
          <p:spPr bwMode="auto">
            <a:xfrm>
              <a:off x="1784" y="1304"/>
              <a:ext cx="656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7" name="Line 17"/>
            <p:cNvSpPr>
              <a:spLocks noChangeShapeType="1"/>
            </p:cNvSpPr>
            <p:nvPr/>
          </p:nvSpPr>
          <p:spPr bwMode="auto">
            <a:xfrm>
              <a:off x="3456" y="2496"/>
              <a:ext cx="91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8" name="Rectangle 18"/>
            <p:cNvSpPr>
              <a:spLocks noChangeArrowheads="1"/>
            </p:cNvSpPr>
            <p:nvPr/>
          </p:nvSpPr>
          <p:spPr bwMode="auto">
            <a:xfrm>
              <a:off x="1810" y="1750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Cache</a:t>
              </a:r>
            </a:p>
          </p:txBody>
        </p:sp>
        <p:sp>
          <p:nvSpPr>
            <p:cNvPr id="1571859" name="Arc 19"/>
            <p:cNvSpPr>
              <a:spLocks/>
            </p:cNvSpPr>
            <p:nvPr/>
          </p:nvSpPr>
          <p:spPr bwMode="auto">
            <a:xfrm>
              <a:off x="3397" y="2064"/>
              <a:ext cx="1200" cy="384"/>
            </a:xfrm>
            <a:custGeom>
              <a:avLst/>
              <a:gdLst>
                <a:gd name="G0" fmla="+- 18899 0 0"/>
                <a:gd name="G1" fmla="+- 0 0 0"/>
                <a:gd name="G2" fmla="+- 21600 0 0"/>
                <a:gd name="T0" fmla="*/ 18899 w 18899"/>
                <a:gd name="T1" fmla="*/ 21600 h 21600"/>
                <a:gd name="T2" fmla="*/ 0 w 18899"/>
                <a:gd name="T3" fmla="*/ 10459 h 21600"/>
                <a:gd name="T4" fmla="*/ 18899 w 188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99" h="21600" fill="none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</a:path>
                <a:path w="18899" h="21600" stroke="0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  <a:lnTo>
                    <a:pt x="18899" y="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0" name="Arc 20"/>
            <p:cNvSpPr>
              <a:spLocks/>
            </p:cNvSpPr>
            <p:nvPr/>
          </p:nvSpPr>
          <p:spPr bwMode="auto">
            <a:xfrm>
              <a:off x="3361" y="1777"/>
              <a:ext cx="576" cy="288"/>
            </a:xfrm>
            <a:custGeom>
              <a:avLst/>
              <a:gdLst>
                <a:gd name="G0" fmla="+- 17114 0 0"/>
                <a:gd name="G1" fmla="+- 21600 0 0"/>
                <a:gd name="G2" fmla="+- 21600 0 0"/>
                <a:gd name="T0" fmla="*/ 0 w 17114"/>
                <a:gd name="T1" fmla="*/ 8422 h 21600"/>
                <a:gd name="T2" fmla="*/ 17084 w 17114"/>
                <a:gd name="T3" fmla="*/ 0 h 21600"/>
                <a:gd name="T4" fmla="*/ 17114 w 17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4" h="21600" fill="none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</a:path>
                <a:path w="17114" h="21600" stroke="0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  <a:lnTo>
                    <a:pt x="17114" y="2160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1" name="Rectangle 21"/>
            <p:cNvSpPr>
              <a:spLocks noChangeArrowheads="1"/>
            </p:cNvSpPr>
            <p:nvPr/>
          </p:nvSpPr>
          <p:spPr bwMode="auto">
            <a:xfrm>
              <a:off x="3892" y="1544"/>
              <a:ext cx="276" cy="3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2" name="Rectangle 22"/>
            <p:cNvSpPr>
              <a:spLocks noChangeArrowheads="1"/>
            </p:cNvSpPr>
            <p:nvPr/>
          </p:nvSpPr>
          <p:spPr bwMode="auto">
            <a:xfrm>
              <a:off x="2778" y="1299"/>
              <a:ext cx="69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Bus</a:t>
              </a:r>
            </a:p>
          </p:txBody>
        </p:sp>
        <p:sp>
          <p:nvSpPr>
            <p:cNvPr id="1571863" name="Line 23"/>
            <p:cNvSpPr>
              <a:spLocks noChangeShapeType="1"/>
            </p:cNvSpPr>
            <p:nvPr/>
          </p:nvSpPr>
          <p:spPr bwMode="auto">
            <a:xfrm>
              <a:off x="1248" y="1728"/>
              <a:ext cx="52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4" name="Rectangle 24" descr="Light vertical"/>
            <p:cNvSpPr>
              <a:spLocks noChangeArrowheads="1"/>
            </p:cNvSpPr>
            <p:nvPr/>
          </p:nvSpPr>
          <p:spPr bwMode="auto">
            <a:xfrm>
              <a:off x="389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5" name="Rectangle 25" descr="Light vertical"/>
            <p:cNvSpPr>
              <a:spLocks noChangeArrowheads="1"/>
            </p:cNvSpPr>
            <p:nvPr/>
          </p:nvSpPr>
          <p:spPr bwMode="auto">
            <a:xfrm>
              <a:off x="3896" y="1784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6" name="Rectangle 26" descr="Light vertical"/>
            <p:cNvSpPr>
              <a:spLocks noChangeArrowheads="1"/>
            </p:cNvSpPr>
            <p:nvPr/>
          </p:nvSpPr>
          <p:spPr bwMode="auto">
            <a:xfrm>
              <a:off x="1976" y="1400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7" name="Rectangle 27" descr="Light vertical"/>
            <p:cNvSpPr>
              <a:spLocks noChangeArrowheads="1"/>
            </p:cNvSpPr>
            <p:nvPr/>
          </p:nvSpPr>
          <p:spPr bwMode="auto">
            <a:xfrm>
              <a:off x="197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8" name="Line 28"/>
            <p:cNvSpPr>
              <a:spLocks noChangeShapeType="1"/>
            </p:cNvSpPr>
            <p:nvPr/>
          </p:nvSpPr>
          <p:spPr bwMode="auto">
            <a:xfrm>
              <a:off x="2448" y="1680"/>
              <a:ext cx="120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9" name="Rectangle 29"/>
            <p:cNvSpPr>
              <a:spLocks noChangeArrowheads="1"/>
            </p:cNvSpPr>
            <p:nvPr/>
          </p:nvSpPr>
          <p:spPr bwMode="auto">
            <a:xfrm>
              <a:off x="4564" y="2360"/>
              <a:ext cx="276" cy="3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0" name="Line 30"/>
            <p:cNvSpPr>
              <a:spLocks noChangeShapeType="1"/>
            </p:cNvSpPr>
            <p:nvPr/>
          </p:nvSpPr>
          <p:spPr bwMode="auto">
            <a:xfrm>
              <a:off x="3072" y="1680"/>
              <a:ext cx="0" cy="62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1" name="Arc 31"/>
            <p:cNvSpPr>
              <a:spLocks/>
            </p:cNvSpPr>
            <p:nvPr/>
          </p:nvSpPr>
          <p:spPr bwMode="auto">
            <a:xfrm>
              <a:off x="3313" y="1897"/>
              <a:ext cx="96" cy="360"/>
            </a:xfrm>
            <a:custGeom>
              <a:avLst/>
              <a:gdLst>
                <a:gd name="G0" fmla="+- 21600 0 0"/>
                <a:gd name="G1" fmla="+- 18877 0 0"/>
                <a:gd name="G2" fmla="+- 21600 0 0"/>
                <a:gd name="T0" fmla="*/ 21600 w 21600"/>
                <a:gd name="T1" fmla="*/ 40477 h 40477"/>
                <a:gd name="T2" fmla="*/ 11101 w 21600"/>
                <a:gd name="T3" fmla="*/ 0 h 40477"/>
                <a:gd name="T4" fmla="*/ 21600 w 21600"/>
                <a:gd name="T5" fmla="*/ 18877 h 40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0477" fill="none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</a:path>
                <a:path w="21600" h="40477" stroke="0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  <a:lnTo>
                    <a:pt x="21600" y="18877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2" name="Rectangle 32"/>
            <p:cNvSpPr>
              <a:spLocks noChangeArrowheads="1"/>
            </p:cNvSpPr>
            <p:nvPr/>
          </p:nvSpPr>
          <p:spPr bwMode="auto">
            <a:xfrm>
              <a:off x="1910" y="911"/>
              <a:ext cx="115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Cached portions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     of page</a:t>
              </a:r>
            </a:p>
          </p:txBody>
        </p:sp>
        <p:sp>
          <p:nvSpPr>
            <p:cNvPr id="1571873" name="Arc 33"/>
            <p:cNvSpPr>
              <a:spLocks/>
            </p:cNvSpPr>
            <p:nvPr/>
          </p:nvSpPr>
          <p:spPr bwMode="auto">
            <a:xfrm>
              <a:off x="1681" y="1009"/>
              <a:ext cx="240" cy="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967 w 21967"/>
                <a:gd name="T1" fmla="*/ 43197 h 43200"/>
                <a:gd name="T2" fmla="*/ 21508 w 21967"/>
                <a:gd name="T3" fmla="*/ 0 h 43200"/>
                <a:gd name="T4" fmla="*/ 21600 w 219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67" h="43200" fill="none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</a:path>
                <a:path w="21967" h="43200" stroke="0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4" name="Arc 34"/>
            <p:cNvSpPr>
              <a:spLocks/>
            </p:cNvSpPr>
            <p:nvPr/>
          </p:nvSpPr>
          <p:spPr bwMode="auto">
            <a:xfrm>
              <a:off x="1681" y="1344"/>
              <a:ext cx="240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5" name="Rectangle 35"/>
            <p:cNvSpPr>
              <a:spLocks noChangeArrowheads="1"/>
            </p:cNvSpPr>
            <p:nvPr/>
          </p:nvSpPr>
          <p:spPr bwMode="auto">
            <a:xfrm>
              <a:off x="3350" y="2015"/>
              <a:ext cx="10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DMA transfers</a:t>
              </a:r>
            </a:p>
          </p:txBody>
        </p:sp>
        <p:sp>
          <p:nvSpPr>
            <p:cNvPr id="1571876" name="Line 36"/>
            <p:cNvSpPr>
              <a:spLocks noChangeShapeType="1"/>
            </p:cNvSpPr>
            <p:nvPr/>
          </p:nvSpPr>
          <p:spPr bwMode="auto">
            <a:xfrm>
              <a:off x="1440" y="3034"/>
              <a:ext cx="144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1877" name="Line 37"/>
          <p:cNvSpPr>
            <a:spLocks noChangeShapeType="1"/>
          </p:cNvSpPr>
          <p:nvPr/>
        </p:nvSpPr>
        <p:spPr bwMode="auto">
          <a:xfrm>
            <a:off x="1782763" y="5730875"/>
            <a:ext cx="228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BD058884-EFCC-7C4C-8296-C859A3286BF4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Snoopy Cache</a:t>
            </a:r>
            <a:r>
              <a:rPr lang="en-US" sz="3600" i="1"/>
              <a:t> </a:t>
            </a:r>
            <a:r>
              <a:rPr lang="en-US" sz="2800" i="1"/>
              <a:t>Goodman 1983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683500" cy="1890713"/>
          </a:xfrm>
        </p:spPr>
        <p:txBody>
          <a:bodyPr/>
          <a:lstStyle/>
          <a:p>
            <a:r>
              <a:rPr lang="en-US"/>
              <a:t>Idea: Have cache watch (or snoop upon) DMA transfers, and then “do the right thing”</a:t>
            </a:r>
          </a:p>
          <a:p>
            <a:r>
              <a:rPr lang="en-US"/>
              <a:t>Snoopy cache tags are dual-ported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3225" y="3163888"/>
            <a:ext cx="6602413" cy="2919412"/>
            <a:chOff x="1054" y="1993"/>
            <a:chExt cx="4159" cy="1839"/>
          </a:xfrm>
        </p:grpSpPr>
        <p:sp>
          <p:nvSpPr>
            <p:cNvPr id="1573893" name="Rectangle 5"/>
            <p:cNvSpPr>
              <a:spLocks noChangeArrowheads="1"/>
            </p:cNvSpPr>
            <p:nvPr/>
          </p:nvSpPr>
          <p:spPr bwMode="auto">
            <a:xfrm>
              <a:off x="1064" y="264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4" name="Rectangle 6"/>
            <p:cNvSpPr>
              <a:spLocks noChangeArrowheads="1"/>
            </p:cNvSpPr>
            <p:nvPr/>
          </p:nvSpPr>
          <p:spPr bwMode="auto">
            <a:xfrm>
              <a:off x="1054" y="2844"/>
              <a:ext cx="6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Proc.</a:t>
              </a:r>
              <a:r>
                <a:rPr lang="en-US" sz="2400">
                  <a:latin typeface="Verdana" charset="0"/>
                </a:rPr>
                <a:t> </a:t>
              </a:r>
            </a:p>
          </p:txBody>
        </p:sp>
        <p:sp>
          <p:nvSpPr>
            <p:cNvPr id="1573895" name="Rectangle 7"/>
            <p:cNvSpPr>
              <a:spLocks noChangeArrowheads="1"/>
            </p:cNvSpPr>
            <p:nvPr/>
          </p:nvSpPr>
          <p:spPr bwMode="auto">
            <a:xfrm>
              <a:off x="2120" y="2552"/>
              <a:ext cx="944" cy="1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6" name="Rectangle 8"/>
            <p:cNvSpPr>
              <a:spLocks noChangeArrowheads="1"/>
            </p:cNvSpPr>
            <p:nvPr/>
          </p:nvSpPr>
          <p:spPr bwMode="auto">
            <a:xfrm>
              <a:off x="2250" y="3534"/>
              <a:ext cx="6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Cache</a:t>
              </a:r>
            </a:p>
          </p:txBody>
        </p:sp>
        <p:sp>
          <p:nvSpPr>
            <p:cNvPr id="1573897" name="Rectangle 9"/>
            <p:cNvSpPr>
              <a:spLocks noChangeArrowheads="1"/>
            </p:cNvSpPr>
            <p:nvPr/>
          </p:nvSpPr>
          <p:spPr bwMode="auto">
            <a:xfrm>
              <a:off x="3642" y="2665"/>
              <a:ext cx="157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Snoopy read port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attached to Memory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Bus</a:t>
              </a:r>
            </a:p>
          </p:txBody>
        </p:sp>
        <p:sp>
          <p:nvSpPr>
            <p:cNvPr id="1573898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9" name="Line 11"/>
            <p:cNvSpPr>
              <a:spLocks noChangeShapeType="1"/>
            </p:cNvSpPr>
            <p:nvPr/>
          </p:nvSpPr>
          <p:spPr bwMode="auto">
            <a:xfrm>
              <a:off x="1632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0" name="Line 12"/>
            <p:cNvSpPr>
              <a:spLocks noChangeShapeType="1"/>
            </p:cNvSpPr>
            <p:nvPr/>
          </p:nvSpPr>
          <p:spPr bwMode="auto">
            <a:xfrm>
              <a:off x="1632" y="326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1" name="Rectangle 13"/>
            <p:cNvSpPr>
              <a:spLocks noChangeArrowheads="1"/>
            </p:cNvSpPr>
            <p:nvPr/>
          </p:nvSpPr>
          <p:spPr bwMode="auto">
            <a:xfrm>
              <a:off x="2264" y="3128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2" name="Rectangle 14"/>
            <p:cNvSpPr>
              <a:spLocks noChangeArrowheads="1"/>
            </p:cNvSpPr>
            <p:nvPr/>
          </p:nvSpPr>
          <p:spPr bwMode="auto">
            <a:xfrm>
              <a:off x="2264" y="2696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3" name="Rectangle 15"/>
            <p:cNvSpPr>
              <a:spLocks noChangeArrowheads="1"/>
            </p:cNvSpPr>
            <p:nvPr/>
          </p:nvSpPr>
          <p:spPr bwMode="auto">
            <a:xfrm>
              <a:off x="2346" y="3123"/>
              <a:ext cx="52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Data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(lines)</a:t>
              </a:r>
            </a:p>
          </p:txBody>
        </p:sp>
        <p:sp>
          <p:nvSpPr>
            <p:cNvPr id="1573904" name="Rectangle 16"/>
            <p:cNvSpPr>
              <a:spLocks noChangeArrowheads="1"/>
            </p:cNvSpPr>
            <p:nvPr/>
          </p:nvSpPr>
          <p:spPr bwMode="auto">
            <a:xfrm>
              <a:off x="2250" y="2691"/>
              <a:ext cx="70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Tags and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   State</a:t>
              </a:r>
            </a:p>
          </p:txBody>
        </p:sp>
        <p:sp>
          <p:nvSpPr>
            <p:cNvPr id="1573905" name="Line 17"/>
            <p:cNvSpPr>
              <a:spLocks noChangeShapeType="1"/>
            </p:cNvSpPr>
            <p:nvPr/>
          </p:nvSpPr>
          <p:spPr bwMode="auto">
            <a:xfrm>
              <a:off x="2928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6" name="Line 18"/>
            <p:cNvSpPr>
              <a:spLocks noChangeShapeType="1"/>
            </p:cNvSpPr>
            <p:nvPr/>
          </p:nvSpPr>
          <p:spPr bwMode="auto">
            <a:xfrm>
              <a:off x="2928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7" name="Rectangle 19"/>
            <p:cNvSpPr>
              <a:spLocks noChangeArrowheads="1"/>
            </p:cNvSpPr>
            <p:nvPr/>
          </p:nvSpPr>
          <p:spPr bwMode="auto">
            <a:xfrm>
              <a:off x="1712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08" name="Rectangle 20"/>
            <p:cNvSpPr>
              <a:spLocks noChangeArrowheads="1"/>
            </p:cNvSpPr>
            <p:nvPr/>
          </p:nvSpPr>
          <p:spPr bwMode="auto">
            <a:xfrm>
              <a:off x="1760" y="3276"/>
              <a:ext cx="2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573909" name="Rectangle 21"/>
            <p:cNvSpPr>
              <a:spLocks noChangeArrowheads="1"/>
            </p:cNvSpPr>
            <p:nvPr/>
          </p:nvSpPr>
          <p:spPr bwMode="auto">
            <a:xfrm>
              <a:off x="1672" y="2852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  <p:sp>
          <p:nvSpPr>
            <p:cNvPr id="1573910" name="Line 22"/>
            <p:cNvSpPr>
              <a:spLocks noChangeShapeType="1"/>
            </p:cNvSpPr>
            <p:nvPr/>
          </p:nvSpPr>
          <p:spPr bwMode="auto">
            <a:xfrm flipV="1">
              <a:off x="1920" y="2112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1" name="Line 23"/>
            <p:cNvSpPr>
              <a:spLocks noChangeShapeType="1"/>
            </p:cNvSpPr>
            <p:nvPr/>
          </p:nvSpPr>
          <p:spPr bwMode="auto">
            <a:xfrm>
              <a:off x="1920" y="211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2" name="Line 24"/>
            <p:cNvSpPr>
              <a:spLocks noChangeShapeType="1"/>
            </p:cNvSpPr>
            <p:nvPr/>
          </p:nvSpPr>
          <p:spPr bwMode="auto">
            <a:xfrm flipV="1">
              <a:off x="2016" y="225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3" name="Line 25"/>
            <p:cNvSpPr>
              <a:spLocks noChangeShapeType="1"/>
            </p:cNvSpPr>
            <p:nvPr/>
          </p:nvSpPr>
          <p:spPr bwMode="auto">
            <a:xfrm>
              <a:off x="2016" y="225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4" name="Rectangle 26"/>
            <p:cNvSpPr>
              <a:spLocks noChangeArrowheads="1"/>
            </p:cNvSpPr>
            <p:nvPr/>
          </p:nvSpPr>
          <p:spPr bwMode="auto">
            <a:xfrm>
              <a:off x="2682" y="1993"/>
              <a:ext cx="20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Used to drive Memory Bus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when Cache is Bus Master</a:t>
              </a:r>
            </a:p>
          </p:txBody>
        </p:sp>
        <p:sp>
          <p:nvSpPr>
            <p:cNvPr id="1573915" name="Rectangle 27"/>
            <p:cNvSpPr>
              <a:spLocks noChangeArrowheads="1"/>
            </p:cNvSpPr>
            <p:nvPr/>
          </p:nvSpPr>
          <p:spPr bwMode="auto">
            <a:xfrm>
              <a:off x="3248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16" name="Rectangle 28"/>
            <p:cNvSpPr>
              <a:spLocks noChangeArrowheads="1"/>
            </p:cNvSpPr>
            <p:nvPr/>
          </p:nvSpPr>
          <p:spPr bwMode="auto">
            <a:xfrm>
              <a:off x="3168" y="2860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07ACDF41-6897-8049-831F-D0AB3D39587B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Snoopy Cache Actions for DMA</a:t>
            </a:r>
          </a:p>
        </p:txBody>
      </p:sp>
      <p:sp>
        <p:nvSpPr>
          <p:cNvPr id="1575939" name="Rectangle 3"/>
          <p:cNvSpPr>
            <a:spLocks noChangeArrowheads="1"/>
          </p:cNvSpPr>
          <p:nvPr/>
        </p:nvSpPr>
        <p:spPr bwMode="auto">
          <a:xfrm>
            <a:off x="685800" y="1447800"/>
            <a:ext cx="7162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Observed Bus       </a:t>
            </a:r>
            <a:br>
              <a:rPr lang="en-US" sz="2000">
                <a:solidFill>
                  <a:srgbClr val="56127A"/>
                </a:solidFill>
              </a:rPr>
            </a:br>
            <a:r>
              <a:rPr lang="en-US" sz="2000">
                <a:solidFill>
                  <a:srgbClr val="56127A"/>
                </a:solidFill>
              </a:rPr>
              <a:t>   Cycle                 Cache State                    Cache Action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>
              <a:solidFill>
                <a:srgbClr val="56127A"/>
              </a:solidFill>
            </a:endParaRP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/>
              <a:t>                      </a:t>
            </a:r>
            <a:r>
              <a:rPr lang="en-US" sz="200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DMA Read</a:t>
            </a:r>
            <a:r>
              <a:rPr lang="en-US" sz="2800"/>
              <a:t>         </a:t>
            </a:r>
            <a:r>
              <a:rPr lang="en-US" sz="2000"/>
              <a:t>Cached, unmodified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Memory      Disk</a:t>
            </a:r>
            <a:r>
              <a:rPr lang="en-US" sz="2400">
                <a:solidFill>
                  <a:schemeClr val="accent2"/>
                </a:solidFill>
              </a:rPr>
              <a:t>    </a:t>
            </a:r>
            <a:r>
              <a:rPr lang="en-US" sz="2000"/>
              <a:t>Cached, modified</a:t>
            </a:r>
            <a:endParaRPr lang="en-US" sz="280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/>
              <a:t>                      </a:t>
            </a:r>
            <a:r>
              <a:rPr lang="en-US" sz="200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DMA Write </a:t>
            </a:r>
            <a:r>
              <a:rPr lang="en-US" sz="2800"/>
              <a:t>         </a:t>
            </a:r>
            <a:r>
              <a:rPr lang="en-US" sz="2000"/>
              <a:t>Cached, unmodified</a:t>
            </a:r>
            <a:endParaRPr lang="en-US" sz="280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Disk     Memory</a:t>
            </a:r>
            <a:r>
              <a:rPr lang="en-US" sz="2400">
                <a:solidFill>
                  <a:schemeClr val="accent2"/>
                </a:solidFill>
              </a:rPr>
              <a:t>     </a:t>
            </a:r>
            <a:r>
              <a:rPr lang="en-US" sz="2000"/>
              <a:t>Cached, modified</a:t>
            </a:r>
            <a:endParaRPr lang="en-US" sz="100" u="sng"/>
          </a:p>
        </p:txBody>
      </p:sp>
      <p:sp>
        <p:nvSpPr>
          <p:cNvPr id="1575940" name="Line 4"/>
          <p:cNvSpPr>
            <a:spLocks noChangeShapeType="1"/>
          </p:cNvSpPr>
          <p:nvPr/>
        </p:nvSpPr>
        <p:spPr bwMode="auto">
          <a:xfrm>
            <a:off x="685800" y="22098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1" name="Line 5"/>
          <p:cNvSpPr>
            <a:spLocks noChangeShapeType="1"/>
          </p:cNvSpPr>
          <p:nvPr/>
        </p:nvSpPr>
        <p:spPr bwMode="auto">
          <a:xfrm>
            <a:off x="28194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2" name="Line 6"/>
          <p:cNvSpPr>
            <a:spLocks noChangeShapeType="1"/>
          </p:cNvSpPr>
          <p:nvPr/>
        </p:nvSpPr>
        <p:spPr bwMode="auto">
          <a:xfrm>
            <a:off x="57150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3" name="Line 7"/>
          <p:cNvSpPr>
            <a:spLocks noChangeShapeType="1"/>
          </p:cNvSpPr>
          <p:nvPr/>
        </p:nvSpPr>
        <p:spPr bwMode="auto">
          <a:xfrm>
            <a:off x="762000" y="6096000"/>
            <a:ext cx="70866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4" name="Line 8"/>
          <p:cNvSpPr>
            <a:spLocks noChangeShapeType="1"/>
          </p:cNvSpPr>
          <p:nvPr/>
        </p:nvSpPr>
        <p:spPr bwMode="auto">
          <a:xfrm>
            <a:off x="762000" y="13716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5" name="Line 9"/>
          <p:cNvSpPr>
            <a:spLocks noChangeShapeType="1"/>
          </p:cNvSpPr>
          <p:nvPr/>
        </p:nvSpPr>
        <p:spPr bwMode="auto">
          <a:xfrm>
            <a:off x="1752600" y="3810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6" name="Line 10"/>
          <p:cNvSpPr>
            <a:spLocks noChangeShapeType="1"/>
          </p:cNvSpPr>
          <p:nvPr/>
        </p:nvSpPr>
        <p:spPr bwMode="auto">
          <a:xfrm>
            <a:off x="1371600" y="52578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7" name="Rectangle 11"/>
          <p:cNvSpPr>
            <a:spLocks noChangeArrowheads="1"/>
          </p:cNvSpPr>
          <p:nvPr/>
        </p:nvSpPr>
        <p:spPr bwMode="auto">
          <a:xfrm>
            <a:off x="5867400" y="2590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8" name="Rectangle 12"/>
          <p:cNvSpPr>
            <a:spLocks noChangeArrowheads="1"/>
          </p:cNvSpPr>
          <p:nvPr/>
        </p:nvSpPr>
        <p:spPr bwMode="auto">
          <a:xfrm>
            <a:off x="5867400" y="4114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9" name="Rectangle 13"/>
          <p:cNvSpPr>
            <a:spLocks noChangeArrowheads="1"/>
          </p:cNvSpPr>
          <p:nvPr/>
        </p:nvSpPr>
        <p:spPr bwMode="auto">
          <a:xfrm>
            <a:off x="5867400" y="31242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50" name="Rectangle 14"/>
          <p:cNvSpPr>
            <a:spLocks noChangeArrowheads="1"/>
          </p:cNvSpPr>
          <p:nvPr/>
        </p:nvSpPr>
        <p:spPr bwMode="auto">
          <a:xfrm>
            <a:off x="5867400" y="3581400"/>
            <a:ext cx="238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intervenes</a:t>
            </a:r>
          </a:p>
        </p:txBody>
      </p:sp>
      <p:sp>
        <p:nvSpPr>
          <p:cNvPr id="1575951" name="Rectangle 15"/>
          <p:cNvSpPr>
            <a:spLocks noChangeArrowheads="1"/>
          </p:cNvSpPr>
          <p:nvPr/>
        </p:nvSpPr>
        <p:spPr bwMode="auto">
          <a:xfrm>
            <a:off x="5867400" y="4572000"/>
            <a:ext cx="299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purges its copy</a:t>
            </a:r>
          </a:p>
        </p:txBody>
      </p:sp>
      <p:sp>
        <p:nvSpPr>
          <p:cNvPr id="1575952" name="Rectangle 16"/>
          <p:cNvSpPr>
            <a:spLocks noChangeArrowheads="1"/>
          </p:cNvSpPr>
          <p:nvPr/>
        </p:nvSpPr>
        <p:spPr bwMode="auto">
          <a:xfrm>
            <a:off x="5943600" y="5105400"/>
            <a:ext cx="600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???</a:t>
            </a:r>
          </a:p>
        </p:txBody>
      </p:sp>
      <p:sp>
        <p:nvSpPr>
          <p:cNvPr id="1575953" name="Line 17"/>
          <p:cNvSpPr>
            <a:spLocks noChangeShapeType="1"/>
          </p:cNvSpPr>
          <p:nvPr/>
        </p:nvSpPr>
        <p:spPr bwMode="auto">
          <a:xfrm>
            <a:off x="711200" y="41275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5947" grpId="0" autoUpdateAnimBg="0"/>
      <p:bldP spid="1575948" grpId="0" autoUpdateAnimBg="0"/>
      <p:bldP spid="1575949" grpId="0" autoUpdateAnimBg="0"/>
      <p:bldP spid="1575950" grpId="0" autoUpdateAnimBg="0"/>
      <p:bldP spid="1575951" grpId="0" autoUpdateAnimBg="0"/>
      <p:bldP spid="15759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E2F79240-9C24-5A4F-93B6-429AE758A1C3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 Multiprocessor</a:t>
            </a: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765300" y="23749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524000" y="54864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/>
              <a:t>   Use snoopy mechanism to keep all processors’ view of memory coherent</a:t>
            </a:r>
          </a:p>
        </p:txBody>
      </p:sp>
      <p:sp>
        <p:nvSpPr>
          <p:cNvPr id="1577989" name="Rectangle 5"/>
          <p:cNvSpPr>
            <a:spLocks noChangeArrowheads="1"/>
          </p:cNvSpPr>
          <p:nvPr/>
        </p:nvSpPr>
        <p:spPr bwMode="auto">
          <a:xfrm>
            <a:off x="1858963" y="24765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577990" name="Rectangle 6"/>
          <p:cNvSpPr>
            <a:spLocks noChangeArrowheads="1"/>
          </p:cNvSpPr>
          <p:nvPr/>
        </p:nvSpPr>
        <p:spPr bwMode="auto">
          <a:xfrm>
            <a:off x="1765300" y="33655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1" name="Rectangle 7"/>
          <p:cNvSpPr>
            <a:spLocks noChangeArrowheads="1"/>
          </p:cNvSpPr>
          <p:nvPr/>
        </p:nvSpPr>
        <p:spPr bwMode="auto">
          <a:xfrm>
            <a:off x="1858963" y="34671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577992" name="Rectangle 8"/>
          <p:cNvSpPr>
            <a:spLocks noChangeArrowheads="1"/>
          </p:cNvSpPr>
          <p:nvPr/>
        </p:nvSpPr>
        <p:spPr bwMode="auto">
          <a:xfrm>
            <a:off x="1765300" y="43561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3" name="Rectangle 9"/>
          <p:cNvSpPr>
            <a:spLocks noChangeArrowheads="1"/>
          </p:cNvSpPr>
          <p:nvPr/>
        </p:nvSpPr>
        <p:spPr bwMode="auto">
          <a:xfrm>
            <a:off x="1858963" y="44577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3</a:t>
            </a:r>
          </a:p>
        </p:txBody>
      </p:sp>
      <p:sp>
        <p:nvSpPr>
          <p:cNvPr id="1577994" name="Rectangle 10"/>
          <p:cNvSpPr>
            <a:spLocks noChangeArrowheads="1"/>
          </p:cNvSpPr>
          <p:nvPr/>
        </p:nvSpPr>
        <p:spPr bwMode="auto">
          <a:xfrm>
            <a:off x="3289300" y="23749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5" name="Rectangle 11"/>
          <p:cNvSpPr>
            <a:spLocks noChangeArrowheads="1"/>
          </p:cNvSpPr>
          <p:nvPr/>
        </p:nvSpPr>
        <p:spPr bwMode="auto">
          <a:xfrm>
            <a:off x="3232150" y="24272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7996" name="Rectangle 12"/>
          <p:cNvSpPr>
            <a:spLocks noChangeArrowheads="1"/>
          </p:cNvSpPr>
          <p:nvPr/>
        </p:nvSpPr>
        <p:spPr bwMode="auto">
          <a:xfrm>
            <a:off x="3289300" y="33655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7" name="Rectangle 13"/>
          <p:cNvSpPr>
            <a:spLocks noChangeArrowheads="1"/>
          </p:cNvSpPr>
          <p:nvPr/>
        </p:nvSpPr>
        <p:spPr bwMode="auto">
          <a:xfrm>
            <a:off x="3289300" y="43561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8" name="Rectangle 14"/>
          <p:cNvSpPr>
            <a:spLocks noChangeArrowheads="1"/>
          </p:cNvSpPr>
          <p:nvPr/>
        </p:nvSpPr>
        <p:spPr bwMode="auto">
          <a:xfrm>
            <a:off x="5727700" y="2222500"/>
            <a:ext cx="1574800" cy="142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9" name="Rectangle 15"/>
          <p:cNvSpPr>
            <a:spLocks noChangeArrowheads="1"/>
          </p:cNvSpPr>
          <p:nvPr/>
        </p:nvSpPr>
        <p:spPr bwMode="auto">
          <a:xfrm>
            <a:off x="5956300" y="4051300"/>
            <a:ext cx="1041400" cy="1041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0" name="Rectangle 16"/>
          <p:cNvSpPr>
            <a:spLocks noChangeArrowheads="1"/>
          </p:cNvSpPr>
          <p:nvPr/>
        </p:nvSpPr>
        <p:spPr bwMode="auto">
          <a:xfrm>
            <a:off x="6049963" y="4381500"/>
            <a:ext cx="88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DMA</a:t>
            </a:r>
          </a:p>
        </p:txBody>
      </p:sp>
      <p:sp>
        <p:nvSpPr>
          <p:cNvPr id="1578001" name="Rectangle 17"/>
          <p:cNvSpPr>
            <a:spLocks noChangeArrowheads="1"/>
          </p:cNvSpPr>
          <p:nvPr/>
        </p:nvSpPr>
        <p:spPr bwMode="auto">
          <a:xfrm>
            <a:off x="5821363" y="2552700"/>
            <a:ext cx="1522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Memory</a:t>
            </a: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>
            <a:off x="25146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3" name="Line 19"/>
          <p:cNvSpPr>
            <a:spLocks noChangeShapeType="1"/>
          </p:cNvSpPr>
          <p:nvPr/>
        </p:nvSpPr>
        <p:spPr bwMode="auto">
          <a:xfrm>
            <a:off x="25146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4" name="Line 20"/>
          <p:cNvSpPr>
            <a:spLocks noChangeShapeType="1"/>
          </p:cNvSpPr>
          <p:nvPr/>
        </p:nvSpPr>
        <p:spPr bwMode="auto">
          <a:xfrm>
            <a:off x="25146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876800" y="1905000"/>
            <a:ext cx="0" cy="33528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41148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7" name="Line 23"/>
          <p:cNvSpPr>
            <a:spLocks noChangeShapeType="1"/>
          </p:cNvSpPr>
          <p:nvPr/>
        </p:nvSpPr>
        <p:spPr bwMode="auto">
          <a:xfrm>
            <a:off x="41148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8" name="Line 24"/>
          <p:cNvSpPr>
            <a:spLocks noChangeShapeType="1"/>
          </p:cNvSpPr>
          <p:nvPr/>
        </p:nvSpPr>
        <p:spPr bwMode="auto">
          <a:xfrm>
            <a:off x="41148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>
            <a:off x="4876800" y="4495800"/>
            <a:ext cx="10668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876800" y="2971800"/>
            <a:ext cx="838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4333875" y="1357313"/>
            <a:ext cx="1209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Bus</a:t>
            </a:r>
          </a:p>
        </p:txBody>
      </p:sp>
      <p:sp>
        <p:nvSpPr>
          <p:cNvPr id="1578012" name="Rectangle 28"/>
          <p:cNvSpPr>
            <a:spLocks noChangeArrowheads="1"/>
          </p:cNvSpPr>
          <p:nvPr/>
        </p:nvSpPr>
        <p:spPr bwMode="auto">
          <a:xfrm>
            <a:off x="3222625" y="34178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3" name="Rectangle 29"/>
          <p:cNvSpPr>
            <a:spLocks noChangeArrowheads="1"/>
          </p:cNvSpPr>
          <p:nvPr/>
        </p:nvSpPr>
        <p:spPr bwMode="auto">
          <a:xfrm>
            <a:off x="3216275" y="4410075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4" name="Line 30"/>
          <p:cNvSpPr>
            <a:spLocks noChangeShapeType="1"/>
          </p:cNvSpPr>
          <p:nvPr/>
        </p:nvSpPr>
        <p:spPr bwMode="auto">
          <a:xfrm>
            <a:off x="7010400" y="4572000"/>
            <a:ext cx="457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5" name="Rectangle 31"/>
          <p:cNvSpPr>
            <a:spLocks noChangeArrowheads="1"/>
          </p:cNvSpPr>
          <p:nvPr/>
        </p:nvSpPr>
        <p:spPr bwMode="auto">
          <a:xfrm>
            <a:off x="7362825" y="4437063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DISKS</a:t>
            </a:r>
          </a:p>
        </p:txBody>
      </p:sp>
      <p:sp>
        <p:nvSpPr>
          <p:cNvPr id="1578016" name="Oval 32"/>
          <p:cNvSpPr>
            <a:spLocks noChangeArrowheads="1"/>
          </p:cNvSpPr>
          <p:nvPr/>
        </p:nvSpPr>
        <p:spPr bwMode="auto">
          <a:xfrm>
            <a:off x="7480300" y="48895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7" name="Oval 33"/>
          <p:cNvSpPr>
            <a:spLocks noChangeArrowheads="1"/>
          </p:cNvSpPr>
          <p:nvPr/>
        </p:nvSpPr>
        <p:spPr bwMode="auto">
          <a:xfrm>
            <a:off x="7480300" y="40513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8" name="Line 34"/>
          <p:cNvSpPr>
            <a:spLocks noChangeShapeType="1"/>
          </p:cNvSpPr>
          <p:nvPr/>
        </p:nvSpPr>
        <p:spPr bwMode="auto">
          <a:xfrm>
            <a:off x="74676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9" name="Line 35"/>
          <p:cNvSpPr>
            <a:spLocks noChangeShapeType="1"/>
          </p:cNvSpPr>
          <p:nvPr/>
        </p:nvSpPr>
        <p:spPr bwMode="auto">
          <a:xfrm>
            <a:off x="83820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3500"/>
            <a:ext cx="1905000" cy="292100"/>
          </a:xfrm>
          <a:prstGeom prst="rect">
            <a:avLst/>
          </a:prstGeom>
        </p:spPr>
        <p:txBody>
          <a:bodyPr/>
          <a:lstStyle/>
          <a:p>
            <a:fld id="{A88A87FB-5CB8-A64C-AE19-3252980805D3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406400"/>
            <a:ext cx="82931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Snoopy Cache </a:t>
            </a:r>
            <a:r>
              <a:rPr lang="en-US" dirty="0"/>
              <a:t>Coherence </a:t>
            </a:r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685800" y="1600200"/>
            <a:ext cx="8050213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</a:t>
            </a:r>
            <a:r>
              <a:rPr lang="en-US" sz="2400" i="1" dirty="0" smtClean="0">
                <a:solidFill>
                  <a:srgbClr val="56127A"/>
                </a:solidFill>
                <a:latin typeface="Verdana" charset="0"/>
              </a:rPr>
              <a:t> miss:</a:t>
            </a:r>
            <a:r>
              <a:rPr lang="en-US" sz="2400" i="1" dirty="0" smtClean="0">
                <a:latin typeface="Verdana" charset="0"/>
              </a:rPr>
              <a:t>  </a:t>
            </a:r>
            <a:endParaRPr lang="en-US" sz="2400" i="1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the address is</a:t>
            </a:r>
            <a:r>
              <a:rPr lang="en-US" sz="2400" i="1" dirty="0">
                <a:latin typeface="Verdana" charset="0"/>
              </a:rPr>
              <a:t> invalidated</a:t>
            </a:r>
            <a:r>
              <a:rPr lang="en-US" sz="2400" i="1" dirty="0" smtClean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in </a:t>
            </a:r>
            <a:r>
              <a:rPr lang="en-US" sz="2400" dirty="0">
                <a:latin typeface="Verdana" charset="0"/>
              </a:rPr>
              <a:t>all other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caches </a:t>
            </a:r>
            <a:r>
              <a:rPr lang="en-US" sz="2400" i="1" dirty="0">
                <a:latin typeface="Verdana" charset="0"/>
              </a:rPr>
              <a:t>before</a:t>
            </a:r>
            <a:r>
              <a:rPr lang="en-US" sz="2400" dirty="0" smtClean="0">
                <a:latin typeface="Verdana" charset="0"/>
              </a:rPr>
              <a:t> the </a:t>
            </a:r>
            <a:r>
              <a:rPr lang="en-US" sz="2400" dirty="0">
                <a:latin typeface="Verdana" charset="0"/>
              </a:rPr>
              <a:t>write is performed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read</a:t>
            </a:r>
            <a:r>
              <a:rPr lang="en-US" sz="2400" i="1" dirty="0" smtClean="0">
                <a:solidFill>
                  <a:srgbClr val="56127A"/>
                </a:solidFill>
                <a:latin typeface="Verdana" charset="0"/>
              </a:rPr>
              <a:t> miss:</a:t>
            </a:r>
            <a:r>
              <a:rPr lang="en-US" sz="2400" i="1" dirty="0" smtClean="0">
                <a:latin typeface="Verdana" charset="0"/>
              </a:rPr>
              <a:t>  </a:t>
            </a:r>
            <a:endParaRPr lang="en-US" sz="2400" i="1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if a dirty copy is found in some cache, a write-back is performed before the memory is read  </a:t>
            </a:r>
          </a:p>
          <a:p>
            <a:pPr lvl="1" algn="l"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	</a:t>
            </a:r>
            <a:endParaRPr lang="en-US" sz="2400" dirty="0" smtClean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400" dirty="0" smtClean="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5671</TotalTime>
  <Pages>12</Pages>
  <Words>1078</Words>
  <Application>Microsoft Macintosh PowerPoint</Application>
  <PresentationFormat>Letter Paper (8.5x11 in)</PresentationFormat>
  <Paragraphs>272</Paragraphs>
  <Slides>15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CS252-template</vt:lpstr>
      <vt:lpstr>Office Theme</vt:lpstr>
      <vt:lpstr>CSE 490/590 Computer Architecture  Snoopy Caches II</vt:lpstr>
      <vt:lpstr>Last time…</vt:lpstr>
      <vt:lpstr>More on Coherence</vt:lpstr>
      <vt:lpstr>Memory Coherence in SMPs</vt:lpstr>
      <vt:lpstr>Problems with Parallel I/O</vt:lpstr>
      <vt:lpstr>Snoopy Cache Goodman 1983</vt:lpstr>
      <vt:lpstr>Snoopy Cache Actions for DMA</vt:lpstr>
      <vt:lpstr>Shared Memory Multiprocessor</vt:lpstr>
      <vt:lpstr>Snoopy Cache Coherence Protocols</vt:lpstr>
      <vt:lpstr>Cache State Transition Diagram The MSI protocol</vt:lpstr>
      <vt:lpstr>Two Processor Example (Reading and writing the same cache line)</vt:lpstr>
      <vt:lpstr>Observation</vt:lpstr>
      <vt:lpstr>MESI: An Enhanced MSI protocol  increased performance for private data</vt:lpstr>
      <vt:lpstr>CSE 490/590 Administrivia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376</cp:revision>
  <cp:lastPrinted>2011-04-18T13:09:51Z</cp:lastPrinted>
  <dcterms:created xsi:type="dcterms:W3CDTF">2011-04-20T13:56:33Z</dcterms:created>
  <dcterms:modified xsi:type="dcterms:W3CDTF">2011-04-20T13:56:52Z</dcterms:modified>
  <cp:category/>
</cp:coreProperties>
</file>