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8"/>
  </p:notesMasterIdLst>
  <p:handoutMasterIdLst>
    <p:handoutMasterId r:id="rId19"/>
  </p:handoutMasterIdLst>
  <p:sldIdLst>
    <p:sldId id="322" r:id="rId3"/>
    <p:sldId id="712" r:id="rId4"/>
    <p:sldId id="827" r:id="rId5"/>
    <p:sldId id="825" r:id="rId6"/>
    <p:sldId id="826" r:id="rId7"/>
    <p:sldId id="802" r:id="rId8"/>
    <p:sldId id="803" r:id="rId9"/>
    <p:sldId id="804" r:id="rId10"/>
    <p:sldId id="805" r:id="rId11"/>
    <p:sldId id="806" r:id="rId12"/>
    <p:sldId id="807" r:id="rId13"/>
    <p:sldId id="808" r:id="rId14"/>
    <p:sldId id="809" r:id="rId15"/>
    <p:sldId id="816" r:id="rId16"/>
    <p:sldId id="543" r:id="rId1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410C6E-57E1-DB4D-AD99-544660EA6ED9}" type="slidenum">
              <a:rPr lang="en-US"/>
              <a:pPr/>
              <a:t>11</a:t>
            </a:fld>
            <a:endParaRPr lang="en-US"/>
          </a:p>
        </p:txBody>
      </p:sp>
      <p:sp>
        <p:nvSpPr>
          <p:cNvPr id="15831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3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31BA81-2AC1-2041-AA6C-629F67F74E35}" type="slidenum">
              <a:rPr lang="en-US"/>
              <a:pPr/>
              <a:t>12</a:t>
            </a:fld>
            <a:endParaRPr lang="en-US"/>
          </a:p>
        </p:txBody>
      </p:sp>
      <p:sp>
        <p:nvSpPr>
          <p:cNvPr id="1585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5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743810-DC55-4B42-8B95-43413A782DF4}" type="slidenum">
              <a:rPr lang="en-US"/>
              <a:pPr/>
              <a:t>13</a:t>
            </a:fld>
            <a:endParaRPr lang="en-US"/>
          </a:p>
        </p:txBody>
      </p:sp>
      <p:sp>
        <p:nvSpPr>
          <p:cNvPr id="15872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7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3B3E6-EA40-1A49-984C-ECE83D8CFBBE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73A265-D370-E343-8470-E71159648681}" type="slidenum">
              <a:rPr lang="en-US"/>
              <a:pPr/>
              <a:t>4</a:t>
            </a:fld>
            <a:endParaRPr lang="en-US"/>
          </a:p>
        </p:txBody>
      </p:sp>
      <p:sp>
        <p:nvSpPr>
          <p:cNvPr id="1560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0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C6AC4B-5503-7343-9A49-EA8E828B1216}" type="slidenum">
              <a:rPr lang="en-US"/>
              <a:pPr/>
              <a:t>5</a:t>
            </a:fld>
            <a:endParaRPr lang="en-US"/>
          </a:p>
        </p:txBody>
      </p:sp>
      <p:sp>
        <p:nvSpPr>
          <p:cNvPr id="15728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2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C96425-20D2-CC44-86FB-F9CE864EF6F5}" type="slidenum">
              <a:rPr lang="en-US"/>
              <a:pPr/>
              <a:t>6</a:t>
            </a:fld>
            <a:endParaRPr lang="en-US"/>
          </a:p>
        </p:txBody>
      </p:sp>
      <p:sp>
        <p:nvSpPr>
          <p:cNvPr id="15749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4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30D0D-E4D3-BB44-A072-4DD11EA70800}" type="slidenum">
              <a:rPr lang="en-US"/>
              <a:pPr/>
              <a:t>7</a:t>
            </a:fld>
            <a:endParaRPr lang="en-US"/>
          </a:p>
        </p:txBody>
      </p:sp>
      <p:sp>
        <p:nvSpPr>
          <p:cNvPr id="15769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6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D6654A-78B0-C446-92CD-35C6F08BAE8C}" type="slidenum">
              <a:rPr lang="en-US"/>
              <a:pPr/>
              <a:t>8</a:t>
            </a:fld>
            <a:endParaRPr lang="en-US"/>
          </a:p>
        </p:txBody>
      </p:sp>
      <p:sp>
        <p:nvSpPr>
          <p:cNvPr id="15790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9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5FE307-49E5-3D45-8534-B1A736D242C4}" type="slidenum">
              <a:rPr lang="en-US"/>
              <a:pPr/>
              <a:t>9</a:t>
            </a:fld>
            <a:endParaRPr lang="en-US"/>
          </a:p>
        </p:txBody>
      </p:sp>
      <p:sp>
        <p:nvSpPr>
          <p:cNvPr id="156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8663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8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9300"/>
            <a:ext cx="5367337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48" tIns="47524" rIns="95048" bIns="47524">
            <a:prstTxWarp prst="textNoShape">
              <a:avLst/>
            </a:prstTxWarp>
          </a:bodyPr>
          <a:lstStyle/>
          <a:p>
            <a:r>
              <a:rPr lang="en-US"/>
              <a:t>Update protocols, or write broadcast.  Latency between writing a word in one processor</a:t>
            </a:r>
          </a:p>
          <a:p>
            <a:r>
              <a:rPr lang="en-US"/>
              <a:t>and reading it in another is usually smaller in a write update scheme.</a:t>
            </a:r>
          </a:p>
          <a:p>
            <a:r>
              <a:rPr lang="en-US"/>
              <a:t>But since bandwidth is more precious, most multiprocessors use a write invalidate scheme.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20036-1E86-1745-8F70-6C7AE8D49C1F}" type="slidenum">
              <a:rPr lang="en-US"/>
              <a:pPr/>
              <a:t>10</a:t>
            </a:fld>
            <a:endParaRPr lang="en-US"/>
          </a:p>
        </p:txBody>
      </p:sp>
      <p:sp>
        <p:nvSpPr>
          <p:cNvPr id="15810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1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Snoopy Caches II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812891D1-3774-A449-A842-0068DC89C93C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/>
              <a:t>Cache State Transition Diagram</a:t>
            </a:r>
            <a:r>
              <a:rPr lang="en-US" sz="2000"/>
              <a:t/>
            </a:r>
            <a:br>
              <a:rPr lang="en-US" sz="2000"/>
            </a:br>
            <a:r>
              <a:rPr lang="en-US" sz="2000" i="1"/>
              <a:t>The MSI protocol</a:t>
            </a:r>
            <a:endParaRPr lang="en-US"/>
          </a:p>
        </p:txBody>
      </p:sp>
      <p:sp>
        <p:nvSpPr>
          <p:cNvPr id="1580035" name="Oval 3"/>
          <p:cNvSpPr>
            <a:spLocks noChangeArrowheads="1"/>
          </p:cNvSpPr>
          <p:nvPr/>
        </p:nvSpPr>
        <p:spPr bwMode="auto">
          <a:xfrm>
            <a:off x="5727700" y="29591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0036" name="Oval 4"/>
          <p:cNvSpPr>
            <a:spLocks noChangeArrowheads="1"/>
          </p:cNvSpPr>
          <p:nvPr/>
        </p:nvSpPr>
        <p:spPr bwMode="auto">
          <a:xfrm>
            <a:off x="29845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0037" name="Oval 5"/>
          <p:cNvSpPr>
            <a:spLocks noChangeArrowheads="1"/>
          </p:cNvSpPr>
          <p:nvPr/>
        </p:nvSpPr>
        <p:spPr bwMode="auto">
          <a:xfrm>
            <a:off x="57277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0038" name="Rectangle 6"/>
          <p:cNvSpPr>
            <a:spLocks noChangeArrowheads="1"/>
          </p:cNvSpPr>
          <p:nvPr/>
        </p:nvSpPr>
        <p:spPr bwMode="auto">
          <a:xfrm>
            <a:off x="5876925" y="3098800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0039" name="Rectangle 7"/>
          <p:cNvSpPr>
            <a:spLocks noChangeArrowheads="1"/>
          </p:cNvSpPr>
          <p:nvPr/>
        </p:nvSpPr>
        <p:spPr bwMode="auto">
          <a:xfrm>
            <a:off x="3159125" y="5080000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0040" name="Rectangle 8"/>
          <p:cNvSpPr>
            <a:spLocks noChangeArrowheads="1"/>
          </p:cNvSpPr>
          <p:nvPr/>
        </p:nvSpPr>
        <p:spPr bwMode="auto">
          <a:xfrm>
            <a:off x="5962650" y="5080000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949325" y="1160463"/>
            <a:ext cx="5772150" cy="1633537"/>
            <a:chOff x="614" y="835"/>
            <a:chExt cx="3636" cy="1029"/>
          </a:xfrm>
        </p:grpSpPr>
        <p:sp>
          <p:nvSpPr>
            <p:cNvPr id="1580042" name="Rectangle 10"/>
            <p:cNvSpPr>
              <a:spLocks noChangeArrowheads="1"/>
            </p:cNvSpPr>
            <p:nvPr/>
          </p:nvSpPr>
          <p:spPr bwMode="auto">
            <a:xfrm>
              <a:off x="3200" y="835"/>
              <a:ext cx="1050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M</a:t>
              </a:r>
              <a:r>
                <a:rPr lang="en-US" sz="2000">
                  <a:latin typeface="Verdana" charset="0"/>
                </a:rPr>
                <a:t>: Modified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S</a:t>
              </a:r>
              <a:r>
                <a:rPr lang="en-US" sz="2000">
                  <a:latin typeface="Verdana" charset="0"/>
                </a:rPr>
                <a:t>: Shared</a:t>
              </a:r>
              <a:r>
                <a:rPr lang="en-US" sz="2000">
                  <a:solidFill>
                    <a:schemeClr val="accent2"/>
                  </a:solidFill>
                  <a:latin typeface="Verdana" charset="0"/>
                </a:rPr>
                <a:t> </a:t>
              </a:r>
              <a:endParaRPr lang="en-US" sz="200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</a:t>
              </a:r>
              <a:r>
                <a:rPr lang="en-US" sz="2000">
                  <a:latin typeface="Verdana" charset="0"/>
                </a:rPr>
                <a:t>: Invalid</a:t>
              </a:r>
            </a:p>
          </p:txBody>
        </p:sp>
        <p:sp>
          <p:nvSpPr>
            <p:cNvPr id="1580043" name="Rectangle 11"/>
            <p:cNvSpPr>
              <a:spLocks noChangeArrowheads="1"/>
            </p:cNvSpPr>
            <p:nvPr/>
          </p:nvSpPr>
          <p:spPr bwMode="auto">
            <a:xfrm>
              <a:off x="614" y="854"/>
              <a:ext cx="252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 dirty="0">
                  <a:solidFill>
                    <a:srgbClr val="56127A"/>
                  </a:solidFill>
                  <a:latin typeface="Verdana" charset="0"/>
                </a:rPr>
                <a:t>Each 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cache line has</a:t>
              </a:r>
              <a:r>
                <a:rPr lang="en-US" sz="2000" dirty="0" smtClean="0">
                  <a:solidFill>
                    <a:srgbClr val="56127A"/>
                  </a:solidFill>
                  <a:latin typeface="Verdana" charset="0"/>
                </a:rPr>
                <a:t> state bits</a:t>
              </a:r>
              <a:endParaRPr lang="en-US" sz="2000" dirty="0">
                <a:solidFill>
                  <a:srgbClr val="56127A"/>
                </a:solidFill>
                <a:latin typeface="Verdana" charset="0"/>
              </a:endParaRPr>
            </a:p>
          </p:txBody>
        </p:sp>
        <p:sp>
          <p:nvSpPr>
            <p:cNvPr id="1580044" name="Rectangle 12"/>
            <p:cNvSpPr>
              <a:spLocks noChangeArrowheads="1"/>
            </p:cNvSpPr>
            <p:nvPr/>
          </p:nvSpPr>
          <p:spPr bwMode="auto">
            <a:xfrm>
              <a:off x="680" y="1256"/>
              <a:ext cx="2336" cy="27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45" name="Line 13"/>
            <p:cNvSpPr>
              <a:spLocks noChangeShapeType="1"/>
            </p:cNvSpPr>
            <p:nvPr/>
          </p:nvSpPr>
          <p:spPr bwMode="auto">
            <a:xfrm>
              <a:off x="864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46" name="Line 14"/>
            <p:cNvSpPr>
              <a:spLocks noChangeShapeType="1"/>
            </p:cNvSpPr>
            <p:nvPr/>
          </p:nvSpPr>
          <p:spPr bwMode="auto">
            <a:xfrm>
              <a:off x="1056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47" name="Rectangle 15"/>
            <p:cNvSpPr>
              <a:spLocks noChangeArrowheads="1"/>
            </p:cNvSpPr>
            <p:nvPr/>
          </p:nvSpPr>
          <p:spPr bwMode="auto">
            <a:xfrm>
              <a:off x="1382" y="1267"/>
              <a:ext cx="10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Address tag</a:t>
              </a:r>
            </a:p>
          </p:txBody>
        </p:sp>
        <p:sp>
          <p:nvSpPr>
            <p:cNvPr id="1580048" name="Rectangle 16"/>
            <p:cNvSpPr>
              <a:spLocks noChangeArrowheads="1"/>
            </p:cNvSpPr>
            <p:nvPr/>
          </p:nvSpPr>
          <p:spPr bwMode="auto">
            <a:xfrm>
              <a:off x="647" y="1530"/>
              <a:ext cx="477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state</a:t>
              </a: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bits</a:t>
              </a:r>
            </a:p>
          </p:txBody>
        </p:sp>
        <p:sp>
          <p:nvSpPr>
            <p:cNvPr id="1580049" name="Line 17"/>
            <p:cNvSpPr>
              <a:spLocks noChangeShapeType="1"/>
            </p:cNvSpPr>
            <p:nvPr/>
          </p:nvSpPr>
          <p:spPr bwMode="auto">
            <a:xfrm>
              <a:off x="672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0" name="Line 18"/>
            <p:cNvSpPr>
              <a:spLocks noChangeShapeType="1"/>
            </p:cNvSpPr>
            <p:nvPr/>
          </p:nvSpPr>
          <p:spPr bwMode="auto">
            <a:xfrm>
              <a:off x="1056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363042" y="2437423"/>
            <a:ext cx="3429650" cy="923300"/>
            <a:chOff x="2407" y="1938"/>
            <a:chExt cx="1376" cy="311"/>
          </a:xfrm>
        </p:grpSpPr>
        <p:sp>
          <p:nvSpPr>
            <p:cNvPr id="1580052" name="Line 20"/>
            <p:cNvSpPr>
              <a:spLocks noChangeShapeType="1"/>
            </p:cNvSpPr>
            <p:nvPr/>
          </p:nvSpPr>
          <p:spPr bwMode="auto">
            <a:xfrm>
              <a:off x="3691" y="2144"/>
              <a:ext cx="92" cy="26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3" name="Rectangle 21"/>
            <p:cNvSpPr>
              <a:spLocks noChangeArrowheads="1"/>
            </p:cNvSpPr>
            <p:nvPr/>
          </p:nvSpPr>
          <p:spPr bwMode="auto">
            <a:xfrm>
              <a:off x="2407" y="1938"/>
              <a:ext cx="1376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Write </a:t>
              </a:r>
              <a:r>
                <a:rPr lang="en-US" sz="1800" dirty="0" smtClean="0">
                  <a:latin typeface="Verdana" charset="0"/>
                </a:rPr>
                <a:t>miss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 smtClean="0">
                  <a:latin typeface="Verdana" charset="0"/>
                </a:rPr>
                <a:t>(P1 gets line from memory)</a:t>
              </a:r>
            </a:p>
            <a:p>
              <a:pPr algn="l">
                <a:spcBef>
                  <a:spcPct val="0"/>
                </a:spcBef>
              </a:pPr>
              <a:endParaRPr lang="en-US" sz="1800" dirty="0">
                <a:latin typeface="Verdana" charset="0"/>
              </a:endParaRP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096013" y="3708400"/>
            <a:ext cx="2454279" cy="1406525"/>
            <a:chOff x="3840" y="2448"/>
            <a:chExt cx="1546" cy="886"/>
          </a:xfrm>
        </p:grpSpPr>
        <p:sp>
          <p:nvSpPr>
            <p:cNvPr id="1580055" name="Line 23"/>
            <p:cNvSpPr>
              <a:spLocks noChangeShapeType="1"/>
            </p:cNvSpPr>
            <p:nvPr/>
          </p:nvSpPr>
          <p:spPr bwMode="auto">
            <a:xfrm>
              <a:off x="3840" y="2448"/>
              <a:ext cx="0" cy="76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6" name="Rectangle 24"/>
            <p:cNvSpPr>
              <a:spLocks noChangeArrowheads="1"/>
            </p:cNvSpPr>
            <p:nvPr/>
          </p:nvSpPr>
          <p:spPr bwMode="auto">
            <a:xfrm>
              <a:off x="3984" y="2752"/>
              <a:ext cx="1402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intent to </a:t>
              </a:r>
              <a:r>
                <a:rPr lang="en-US" sz="1800" dirty="0" smtClean="0">
                  <a:latin typeface="Verdana" charset="0"/>
                </a:rPr>
                <a:t>write (P</a:t>
              </a:r>
              <a:r>
                <a:rPr lang="en-US" sz="1800" baseline="-25000" dirty="0" smtClean="0">
                  <a:latin typeface="Verdana" charset="0"/>
                </a:rPr>
                <a:t>1</a:t>
              </a:r>
              <a:r>
                <a:rPr lang="en-US" sz="1800" dirty="0" smtClean="0">
                  <a:latin typeface="Verdana" charset="0"/>
                </a:rPr>
                <a:t> writes back)</a:t>
              </a:r>
              <a:endParaRPr lang="en-US" sz="1800" dirty="0">
                <a:latin typeface="Verdana" charset="0"/>
              </a:endParaRP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0" y="4267200"/>
            <a:ext cx="3429000" cy="762000"/>
            <a:chOff x="998" y="3118"/>
            <a:chExt cx="946" cy="480"/>
          </a:xfrm>
        </p:grpSpPr>
        <p:sp>
          <p:nvSpPr>
            <p:cNvPr id="1580058" name="Line 26"/>
            <p:cNvSpPr>
              <a:spLocks noChangeShapeType="1"/>
            </p:cNvSpPr>
            <p:nvPr/>
          </p:nvSpPr>
          <p:spPr bwMode="auto">
            <a:xfrm>
              <a:off x="1566" y="3454"/>
              <a:ext cx="294" cy="14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9" name="Rectangle 27"/>
            <p:cNvSpPr>
              <a:spLocks noChangeArrowheads="1"/>
            </p:cNvSpPr>
            <p:nvPr/>
          </p:nvSpPr>
          <p:spPr bwMode="auto">
            <a:xfrm>
              <a:off x="998" y="3118"/>
              <a:ext cx="946" cy="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 </a:t>
              </a:r>
              <a:r>
                <a:rPr lang="en-US" sz="1800" dirty="0" smtClean="0">
                  <a:latin typeface="Verdana" charset="0"/>
                </a:rPr>
                <a:t>Read miss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en-US" sz="1800" dirty="0" smtClean="0">
                  <a:latin typeface="Verdana" charset="0"/>
                </a:rPr>
                <a:t>(P1 gets line from memory)</a:t>
              </a:r>
              <a:endParaRPr lang="en-US" sz="1800" dirty="0">
                <a:latin typeface="Verdana" charset="0"/>
              </a:endParaRPr>
            </a:p>
          </p:txBody>
        </p:sp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3581400" y="3479800"/>
            <a:ext cx="2373313" cy="1600200"/>
            <a:chOff x="2256" y="2304"/>
            <a:chExt cx="1495" cy="1008"/>
          </a:xfrm>
        </p:grpSpPr>
        <p:sp>
          <p:nvSpPr>
            <p:cNvPr id="1580061" name="Line 29"/>
            <p:cNvSpPr>
              <a:spLocks noChangeShapeType="1"/>
            </p:cNvSpPr>
            <p:nvPr/>
          </p:nvSpPr>
          <p:spPr bwMode="auto">
            <a:xfrm flipV="1">
              <a:off x="2256" y="2304"/>
              <a:ext cx="1392" cy="100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62" name="Rectangle 30"/>
            <p:cNvSpPr>
              <a:spLocks noChangeArrowheads="1"/>
            </p:cNvSpPr>
            <p:nvPr/>
          </p:nvSpPr>
          <p:spPr bwMode="auto">
            <a:xfrm rot="19440000">
              <a:off x="2409" y="2781"/>
              <a:ext cx="134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intent to write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3717925" y="5308600"/>
            <a:ext cx="2020888" cy="693738"/>
            <a:chOff x="2342" y="3456"/>
            <a:chExt cx="1273" cy="437"/>
          </a:xfrm>
        </p:grpSpPr>
        <p:sp>
          <p:nvSpPr>
            <p:cNvPr id="1580064" name="Line 32"/>
            <p:cNvSpPr>
              <a:spLocks noChangeShapeType="1"/>
            </p:cNvSpPr>
            <p:nvPr/>
          </p:nvSpPr>
          <p:spPr bwMode="auto">
            <a:xfrm>
              <a:off x="2352" y="3456"/>
              <a:ext cx="12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65" name="Rectangle 33"/>
            <p:cNvSpPr>
              <a:spLocks noChangeArrowheads="1"/>
            </p:cNvSpPr>
            <p:nvPr/>
          </p:nvSpPr>
          <p:spPr bwMode="auto">
            <a:xfrm>
              <a:off x="2342" y="3489"/>
              <a:ext cx="1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intent to write</a:t>
              </a:r>
            </a:p>
          </p:txBody>
        </p: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1050925" y="5233988"/>
            <a:ext cx="2289175" cy="844550"/>
            <a:chOff x="662" y="3409"/>
            <a:chExt cx="1442" cy="532"/>
          </a:xfrm>
        </p:grpSpPr>
        <p:sp>
          <p:nvSpPr>
            <p:cNvPr id="1580067" name="Arc 35"/>
            <p:cNvSpPr>
              <a:spLocks/>
            </p:cNvSpPr>
            <p:nvPr/>
          </p:nvSpPr>
          <p:spPr bwMode="auto">
            <a:xfrm>
              <a:off x="1632" y="3409"/>
              <a:ext cx="472" cy="4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2457 w 42457"/>
                <a:gd name="T1" fmla="*/ 27218 h 43200"/>
                <a:gd name="T2" fmla="*/ 21510 w 42457"/>
                <a:gd name="T3" fmla="*/ 0 h 43200"/>
                <a:gd name="T4" fmla="*/ 21600 w 424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57" h="43200" fill="none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</a:path>
                <a:path w="42457" h="43200" stroke="0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68" name="Rectangle 36"/>
            <p:cNvSpPr>
              <a:spLocks noChangeArrowheads="1"/>
            </p:cNvSpPr>
            <p:nvPr/>
          </p:nvSpPr>
          <p:spPr bwMode="auto">
            <a:xfrm>
              <a:off x="662" y="3537"/>
              <a:ext cx="10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Read by any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processor</a:t>
              </a:r>
            </a:p>
          </p:txBody>
        </p:sp>
      </p:grp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6219825" y="2846388"/>
            <a:ext cx="1739900" cy="641350"/>
            <a:chOff x="3918" y="1905"/>
            <a:chExt cx="1096" cy="404"/>
          </a:xfrm>
        </p:grpSpPr>
        <p:sp>
          <p:nvSpPr>
            <p:cNvPr id="1580070" name="Arc 38"/>
            <p:cNvSpPr>
              <a:spLocks/>
            </p:cNvSpPr>
            <p:nvPr/>
          </p:nvSpPr>
          <p:spPr bwMode="auto">
            <a:xfrm>
              <a:off x="3918" y="1921"/>
              <a:ext cx="354" cy="288"/>
            </a:xfrm>
            <a:custGeom>
              <a:avLst/>
              <a:gdLst>
                <a:gd name="G0" fmla="+- 18277 0 0"/>
                <a:gd name="G1" fmla="+- 21600 0 0"/>
                <a:gd name="G2" fmla="+- 21600 0 0"/>
                <a:gd name="T0" fmla="*/ 0 w 39877"/>
                <a:gd name="T1" fmla="*/ 10088 h 43200"/>
                <a:gd name="T2" fmla="*/ 18277 w 39877"/>
                <a:gd name="T3" fmla="*/ 43200 h 43200"/>
                <a:gd name="T4" fmla="*/ 18277 w 3987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877" h="43200" fill="none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</a:path>
                <a:path w="39877" h="43200" stroke="0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  <a:lnTo>
                    <a:pt x="18277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71" name="Rectangle 39"/>
            <p:cNvSpPr>
              <a:spLocks noChangeArrowheads="1"/>
            </p:cNvSpPr>
            <p:nvPr/>
          </p:nvSpPr>
          <p:spPr bwMode="auto">
            <a:xfrm>
              <a:off x="4262" y="1905"/>
              <a:ext cx="75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reads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or writes</a:t>
              </a:r>
            </a:p>
          </p:txBody>
        </p:sp>
      </p:grpSp>
      <p:sp>
        <p:nvSpPr>
          <p:cNvPr id="1580072" name="Text Box 40"/>
          <p:cNvSpPr txBox="1">
            <a:spLocks noChangeArrowheads="1"/>
          </p:cNvSpPr>
          <p:nvPr/>
        </p:nvSpPr>
        <p:spPr bwMode="auto">
          <a:xfrm>
            <a:off x="6461125" y="5638800"/>
            <a:ext cx="2189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latin typeface="Verdana" charset="0"/>
              </a:rPr>
              <a:t>Cache state in processor P</a:t>
            </a:r>
            <a:r>
              <a:rPr lang="en-US" sz="2000" baseline="-25000">
                <a:latin typeface="Verdana" charset="0"/>
              </a:rPr>
              <a:t>1</a:t>
            </a:r>
            <a:endParaRPr lang="en-US" sz="2000">
              <a:latin typeface="Verdana" charset="0"/>
            </a:endParaRPr>
          </a:p>
        </p:txBody>
      </p: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2460625" y="3240088"/>
            <a:ext cx="3254375" cy="1725612"/>
            <a:chOff x="1550" y="2153"/>
            <a:chExt cx="2050" cy="1087"/>
          </a:xfrm>
        </p:grpSpPr>
        <p:sp>
          <p:nvSpPr>
            <p:cNvPr id="1580074" name="Rectangle 42"/>
            <p:cNvSpPr>
              <a:spLocks noChangeArrowheads="1"/>
            </p:cNvSpPr>
            <p:nvPr/>
          </p:nvSpPr>
          <p:spPr bwMode="auto">
            <a:xfrm>
              <a:off x="1550" y="2153"/>
              <a:ext cx="1739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 reads</a:t>
              </a:r>
              <a:endParaRPr lang="en-US" sz="1800" dirty="0" smtClean="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dirty="0" smtClean="0">
                  <a:latin typeface="Verdana" charset="0"/>
                </a:rPr>
                <a:t>(P</a:t>
              </a:r>
              <a:r>
                <a:rPr lang="en-US" sz="1800" baseline="-25000" dirty="0" smtClean="0">
                  <a:latin typeface="Verdana" charset="0"/>
                </a:rPr>
                <a:t>1</a:t>
              </a:r>
              <a:r>
                <a:rPr lang="en-US" sz="1800" dirty="0" smtClean="0">
                  <a:latin typeface="Verdana" charset="0"/>
                </a:rPr>
                <a:t> </a:t>
              </a:r>
              <a:r>
                <a:rPr lang="en-US" sz="1800" dirty="0">
                  <a:latin typeface="Verdana" charset="0"/>
                </a:rPr>
                <a:t>writes </a:t>
              </a:r>
              <a:r>
                <a:rPr lang="en-US" sz="1800" dirty="0" smtClean="0">
                  <a:latin typeface="Verdana" charset="0"/>
                </a:rPr>
                <a:t>back)</a:t>
              </a:r>
              <a:endParaRPr lang="en-US" sz="1800" dirty="0">
                <a:latin typeface="Verdana" charset="0"/>
              </a:endParaRPr>
            </a:p>
          </p:txBody>
        </p:sp>
        <p:sp>
          <p:nvSpPr>
            <p:cNvPr id="1580075" name="Freeform 43"/>
            <p:cNvSpPr>
              <a:spLocks/>
            </p:cNvSpPr>
            <p:nvPr/>
          </p:nvSpPr>
          <p:spPr bwMode="auto">
            <a:xfrm>
              <a:off x="2192" y="2232"/>
              <a:ext cx="1408" cy="1008"/>
            </a:xfrm>
            <a:custGeom>
              <a:avLst/>
              <a:gdLst/>
              <a:ahLst/>
              <a:cxnLst>
                <a:cxn ang="0">
                  <a:pos x="0" y="1008"/>
                </a:cxn>
                <a:cxn ang="0">
                  <a:pos x="520" y="376"/>
                </a:cxn>
                <a:cxn ang="0">
                  <a:pos x="1408" y="0"/>
                </a:cxn>
              </a:cxnLst>
              <a:rect l="0" t="0" r="r" b="b"/>
              <a:pathLst>
                <a:path w="1408" h="1008">
                  <a:moveTo>
                    <a:pt x="0" y="1008"/>
                  </a:moveTo>
                  <a:cubicBezTo>
                    <a:pt x="142" y="776"/>
                    <a:pt x="285" y="544"/>
                    <a:pt x="520" y="376"/>
                  </a:cubicBezTo>
                  <a:cubicBezTo>
                    <a:pt x="755" y="208"/>
                    <a:pt x="1081" y="104"/>
                    <a:pt x="1408" y="0"/>
                  </a:cubicBezTo>
                </a:path>
              </a:pathLst>
            </a:custGeom>
            <a:noFill/>
            <a:ln w="28575" cap="flat" cmpd="sng">
              <a:solidFill>
                <a:srgbClr val="B69CA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4D79EFC-93FE-DB4D-857C-A272C7409456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2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292975" cy="736600"/>
          </a:xfrm>
        </p:spPr>
        <p:txBody>
          <a:bodyPr/>
          <a:lstStyle/>
          <a:p>
            <a:r>
              <a:rPr lang="en-US"/>
              <a:t>Two Processor Example</a:t>
            </a:r>
            <a:br>
              <a:rPr lang="en-US"/>
            </a:br>
            <a:r>
              <a:rPr lang="en-US" sz="2000"/>
              <a:t>(Reading and writing the same cache line)</a:t>
            </a:r>
            <a:endParaRPr lang="en-US"/>
          </a:p>
        </p:txBody>
      </p:sp>
      <p:sp>
        <p:nvSpPr>
          <p:cNvPr id="1582083" name="Arc 3"/>
          <p:cNvSpPr>
            <a:spLocks/>
          </p:cNvSpPr>
          <p:nvPr/>
        </p:nvSpPr>
        <p:spPr bwMode="auto">
          <a:xfrm>
            <a:off x="6518275" y="1055688"/>
            <a:ext cx="561975" cy="457200"/>
          </a:xfrm>
          <a:custGeom>
            <a:avLst/>
            <a:gdLst>
              <a:gd name="G0" fmla="+- 18277 0 0"/>
              <a:gd name="G1" fmla="+- 21600 0 0"/>
              <a:gd name="G2" fmla="+- 21600 0 0"/>
              <a:gd name="T0" fmla="*/ 0 w 39877"/>
              <a:gd name="T1" fmla="*/ 10088 h 43200"/>
              <a:gd name="T2" fmla="*/ 18277 w 39877"/>
              <a:gd name="T3" fmla="*/ 43200 h 43200"/>
              <a:gd name="T4" fmla="*/ 18277 w 39877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877" h="43200" fill="none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</a:path>
              <a:path w="39877" h="43200" stroke="0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  <a:lnTo>
                  <a:pt x="18277" y="21600"/>
                </a:lnTo>
                <a:close/>
              </a:path>
            </a:pathLst>
          </a:custGeom>
          <a:noFill/>
          <a:ln w="25400" cap="rnd">
            <a:solidFill>
              <a:schemeClr val="hlink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4" name="Line 4"/>
          <p:cNvSpPr>
            <a:spLocks noChangeShapeType="1"/>
          </p:cNvSpPr>
          <p:nvPr/>
        </p:nvSpPr>
        <p:spPr bwMode="auto">
          <a:xfrm flipH="1" flipV="1">
            <a:off x="6699250" y="1663700"/>
            <a:ext cx="533400" cy="2286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5" name="Oval 5"/>
          <p:cNvSpPr>
            <a:spLocks noChangeArrowheads="1"/>
          </p:cNvSpPr>
          <p:nvPr/>
        </p:nvSpPr>
        <p:spPr bwMode="auto">
          <a:xfrm>
            <a:off x="6026150" y="11430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6" name="Oval 6"/>
          <p:cNvSpPr>
            <a:spLocks noChangeArrowheads="1"/>
          </p:cNvSpPr>
          <p:nvPr/>
        </p:nvSpPr>
        <p:spPr bwMode="auto">
          <a:xfrm>
            <a:off x="3282950" y="2767013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7" name="Oval 7"/>
          <p:cNvSpPr>
            <a:spLocks noChangeArrowheads="1"/>
          </p:cNvSpPr>
          <p:nvPr/>
        </p:nvSpPr>
        <p:spPr bwMode="auto">
          <a:xfrm>
            <a:off x="6026150" y="2767013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8" name="Rectangle 8"/>
          <p:cNvSpPr>
            <a:spLocks noChangeArrowheads="1"/>
          </p:cNvSpPr>
          <p:nvPr/>
        </p:nvSpPr>
        <p:spPr bwMode="auto">
          <a:xfrm>
            <a:off x="6175375" y="1282700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2089" name="Rectangle 9"/>
          <p:cNvSpPr>
            <a:spLocks noChangeArrowheads="1"/>
          </p:cNvSpPr>
          <p:nvPr/>
        </p:nvSpPr>
        <p:spPr bwMode="auto">
          <a:xfrm>
            <a:off x="3457575" y="2906713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2090" name="Rectangle 10"/>
          <p:cNvSpPr>
            <a:spLocks noChangeArrowheads="1"/>
          </p:cNvSpPr>
          <p:nvPr/>
        </p:nvSpPr>
        <p:spPr bwMode="auto">
          <a:xfrm>
            <a:off x="6261100" y="2906713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sp>
        <p:nvSpPr>
          <p:cNvPr id="1582091" name="Line 11"/>
          <p:cNvSpPr>
            <a:spLocks noChangeShapeType="1"/>
          </p:cNvSpPr>
          <p:nvPr/>
        </p:nvSpPr>
        <p:spPr bwMode="auto">
          <a:xfrm>
            <a:off x="4032250" y="3135313"/>
            <a:ext cx="1981200" cy="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lgDashDot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92" name="Line 12"/>
          <p:cNvSpPr>
            <a:spLocks noChangeShapeType="1"/>
          </p:cNvSpPr>
          <p:nvPr/>
        </p:nvSpPr>
        <p:spPr bwMode="auto">
          <a:xfrm>
            <a:off x="6394450" y="1892300"/>
            <a:ext cx="0" cy="914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93" name="Rectangle 13"/>
          <p:cNvSpPr>
            <a:spLocks noChangeArrowheads="1"/>
          </p:cNvSpPr>
          <p:nvPr/>
        </p:nvSpPr>
        <p:spPr bwMode="auto">
          <a:xfrm>
            <a:off x="7216775" y="1716088"/>
            <a:ext cx="1265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Write miss</a:t>
            </a:r>
          </a:p>
        </p:txBody>
      </p:sp>
      <p:sp>
        <p:nvSpPr>
          <p:cNvPr id="1582094" name="Rectangle 14"/>
          <p:cNvSpPr>
            <a:spLocks noChangeArrowheads="1"/>
          </p:cNvSpPr>
          <p:nvPr/>
        </p:nvSpPr>
        <p:spPr bwMode="auto">
          <a:xfrm>
            <a:off x="1974850" y="2601913"/>
            <a:ext cx="7667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Read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miss</a:t>
            </a:r>
          </a:p>
        </p:txBody>
      </p:sp>
      <p:sp>
        <p:nvSpPr>
          <p:cNvPr id="1582095" name="Rectangle 15"/>
          <p:cNvSpPr>
            <a:spLocks noChangeArrowheads="1"/>
          </p:cNvSpPr>
          <p:nvPr/>
        </p:nvSpPr>
        <p:spPr bwMode="auto">
          <a:xfrm rot="19798330">
            <a:off x="4252913" y="2247900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096" name="Rectangle 16"/>
          <p:cNvSpPr>
            <a:spLocks noChangeArrowheads="1"/>
          </p:cNvSpPr>
          <p:nvPr/>
        </p:nvSpPr>
        <p:spPr bwMode="auto">
          <a:xfrm>
            <a:off x="4016375" y="3187700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097" name="Rectangle 17"/>
          <p:cNvSpPr>
            <a:spLocks noChangeArrowheads="1"/>
          </p:cNvSpPr>
          <p:nvPr/>
        </p:nvSpPr>
        <p:spPr bwMode="auto">
          <a:xfrm>
            <a:off x="3443288" y="1270000"/>
            <a:ext cx="16287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reads,</a:t>
            </a:r>
            <a:endParaRPr lang="en-US" sz="180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writes back</a:t>
            </a:r>
          </a:p>
        </p:txBody>
      </p:sp>
      <p:sp>
        <p:nvSpPr>
          <p:cNvPr id="1582098" name="Rectangle 18"/>
          <p:cNvSpPr>
            <a:spLocks noChangeArrowheads="1"/>
          </p:cNvSpPr>
          <p:nvPr/>
        </p:nvSpPr>
        <p:spPr bwMode="auto">
          <a:xfrm>
            <a:off x="7064375" y="1030288"/>
            <a:ext cx="10810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reads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or writes</a:t>
            </a:r>
          </a:p>
        </p:txBody>
      </p:sp>
      <p:sp>
        <p:nvSpPr>
          <p:cNvPr id="1582099" name="Rectangle 19"/>
          <p:cNvSpPr>
            <a:spLocks noChangeArrowheads="1"/>
          </p:cNvSpPr>
          <p:nvPr/>
        </p:nvSpPr>
        <p:spPr bwMode="auto">
          <a:xfrm>
            <a:off x="6394450" y="2197100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00" name="Rectangle 20"/>
          <p:cNvSpPr>
            <a:spLocks noChangeArrowheads="1"/>
          </p:cNvSpPr>
          <p:nvPr/>
        </p:nvSpPr>
        <p:spPr bwMode="auto">
          <a:xfrm>
            <a:off x="1878013" y="10318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P</a:t>
            </a:r>
            <a:r>
              <a:rPr lang="en-US" sz="2400" baseline="-25000">
                <a:latin typeface="Verdana" charset="0"/>
              </a:rPr>
              <a:t>1</a:t>
            </a:r>
            <a:endParaRPr lang="en-US" sz="2400">
              <a:latin typeface="Verdana" charset="0"/>
            </a:endParaRPr>
          </a:p>
        </p:txBody>
      </p:sp>
      <p:sp>
        <p:nvSpPr>
          <p:cNvPr id="1582101" name="Arc 21"/>
          <p:cNvSpPr>
            <a:spLocks/>
          </p:cNvSpPr>
          <p:nvPr/>
        </p:nvSpPr>
        <p:spPr bwMode="auto">
          <a:xfrm>
            <a:off x="6505575" y="3825875"/>
            <a:ext cx="561975" cy="457200"/>
          </a:xfrm>
          <a:custGeom>
            <a:avLst/>
            <a:gdLst>
              <a:gd name="G0" fmla="+- 18277 0 0"/>
              <a:gd name="G1" fmla="+- 21600 0 0"/>
              <a:gd name="G2" fmla="+- 21600 0 0"/>
              <a:gd name="T0" fmla="*/ 0 w 39877"/>
              <a:gd name="T1" fmla="*/ 10088 h 43200"/>
              <a:gd name="T2" fmla="*/ 18277 w 39877"/>
              <a:gd name="T3" fmla="*/ 43200 h 43200"/>
              <a:gd name="T4" fmla="*/ 18277 w 39877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877" h="43200" fill="none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</a:path>
              <a:path w="39877" h="43200" stroke="0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  <a:lnTo>
                  <a:pt x="18277" y="21600"/>
                </a:lnTo>
                <a:close/>
              </a:path>
            </a:pathLst>
          </a:custGeom>
          <a:noFill/>
          <a:ln w="25400" cap="rnd">
            <a:solidFill>
              <a:schemeClr val="hlink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2" name="Line 22"/>
          <p:cNvSpPr>
            <a:spLocks noChangeShapeType="1"/>
          </p:cNvSpPr>
          <p:nvPr/>
        </p:nvSpPr>
        <p:spPr bwMode="auto">
          <a:xfrm flipH="1" flipV="1">
            <a:off x="6686550" y="4433888"/>
            <a:ext cx="533400" cy="2286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3" name="Oval 23"/>
          <p:cNvSpPr>
            <a:spLocks noChangeArrowheads="1"/>
          </p:cNvSpPr>
          <p:nvPr/>
        </p:nvSpPr>
        <p:spPr bwMode="auto">
          <a:xfrm>
            <a:off x="5988050" y="3913188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4" name="Oval 24"/>
          <p:cNvSpPr>
            <a:spLocks noChangeArrowheads="1"/>
          </p:cNvSpPr>
          <p:nvPr/>
        </p:nvSpPr>
        <p:spPr bwMode="auto">
          <a:xfrm>
            <a:off x="3270250" y="55372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5" name="Oval 25"/>
          <p:cNvSpPr>
            <a:spLocks noChangeArrowheads="1"/>
          </p:cNvSpPr>
          <p:nvPr/>
        </p:nvSpPr>
        <p:spPr bwMode="auto">
          <a:xfrm>
            <a:off x="6013450" y="55372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6" name="Rectangle 26"/>
          <p:cNvSpPr>
            <a:spLocks noChangeArrowheads="1"/>
          </p:cNvSpPr>
          <p:nvPr/>
        </p:nvSpPr>
        <p:spPr bwMode="auto">
          <a:xfrm>
            <a:off x="6162675" y="4052888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2107" name="Rectangle 27"/>
          <p:cNvSpPr>
            <a:spLocks noChangeArrowheads="1"/>
          </p:cNvSpPr>
          <p:nvPr/>
        </p:nvSpPr>
        <p:spPr bwMode="auto">
          <a:xfrm>
            <a:off x="3444875" y="5676900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2108" name="Rectangle 28"/>
          <p:cNvSpPr>
            <a:spLocks noChangeArrowheads="1"/>
          </p:cNvSpPr>
          <p:nvPr/>
        </p:nvSpPr>
        <p:spPr bwMode="auto">
          <a:xfrm>
            <a:off x="6248400" y="5676900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sp>
        <p:nvSpPr>
          <p:cNvPr id="1582109" name="Line 29"/>
          <p:cNvSpPr>
            <a:spLocks noChangeShapeType="1"/>
          </p:cNvSpPr>
          <p:nvPr/>
        </p:nvSpPr>
        <p:spPr bwMode="auto">
          <a:xfrm>
            <a:off x="4019550" y="5905500"/>
            <a:ext cx="1981200" cy="0"/>
          </a:xfrm>
          <a:prstGeom prst="line">
            <a:avLst/>
          </a:prstGeom>
          <a:noFill/>
          <a:ln w="25400" cap="rnd">
            <a:solidFill>
              <a:schemeClr val="bg2"/>
            </a:solidFill>
            <a:prstDash val="sys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10" name="Line 30"/>
          <p:cNvSpPr>
            <a:spLocks noChangeShapeType="1"/>
          </p:cNvSpPr>
          <p:nvPr/>
        </p:nvSpPr>
        <p:spPr bwMode="auto">
          <a:xfrm>
            <a:off x="6381750" y="4662488"/>
            <a:ext cx="0" cy="914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11" name="Rectangle 31"/>
          <p:cNvSpPr>
            <a:spLocks noChangeArrowheads="1"/>
          </p:cNvSpPr>
          <p:nvPr/>
        </p:nvSpPr>
        <p:spPr bwMode="auto">
          <a:xfrm>
            <a:off x="7204075" y="4486275"/>
            <a:ext cx="1265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Write miss</a:t>
            </a:r>
          </a:p>
        </p:txBody>
      </p:sp>
      <p:sp>
        <p:nvSpPr>
          <p:cNvPr id="1582112" name="Rectangle 32"/>
          <p:cNvSpPr>
            <a:spLocks noChangeArrowheads="1"/>
          </p:cNvSpPr>
          <p:nvPr/>
        </p:nvSpPr>
        <p:spPr bwMode="auto">
          <a:xfrm>
            <a:off x="1962150" y="5372100"/>
            <a:ext cx="7667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Read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miss</a:t>
            </a:r>
          </a:p>
        </p:txBody>
      </p:sp>
      <p:sp>
        <p:nvSpPr>
          <p:cNvPr id="1582113" name="Rectangle 33"/>
          <p:cNvSpPr>
            <a:spLocks noChangeArrowheads="1"/>
          </p:cNvSpPr>
          <p:nvPr/>
        </p:nvSpPr>
        <p:spPr bwMode="auto">
          <a:xfrm rot="19798330">
            <a:off x="4240213" y="5018088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14" name="Rectangle 34"/>
          <p:cNvSpPr>
            <a:spLocks noChangeArrowheads="1"/>
          </p:cNvSpPr>
          <p:nvPr/>
        </p:nvSpPr>
        <p:spPr bwMode="auto">
          <a:xfrm>
            <a:off x="4003675" y="5957888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15" name="Rectangle 35"/>
          <p:cNvSpPr>
            <a:spLocks noChangeArrowheads="1"/>
          </p:cNvSpPr>
          <p:nvPr/>
        </p:nvSpPr>
        <p:spPr bwMode="auto">
          <a:xfrm>
            <a:off x="3494088" y="3938588"/>
            <a:ext cx="16287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reads,</a:t>
            </a:r>
            <a:endParaRPr lang="en-US" sz="180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writes back</a:t>
            </a:r>
          </a:p>
        </p:txBody>
      </p:sp>
      <p:sp>
        <p:nvSpPr>
          <p:cNvPr id="1582116" name="Rectangle 36"/>
          <p:cNvSpPr>
            <a:spLocks noChangeArrowheads="1"/>
          </p:cNvSpPr>
          <p:nvPr/>
        </p:nvSpPr>
        <p:spPr bwMode="auto">
          <a:xfrm>
            <a:off x="7051675" y="3800475"/>
            <a:ext cx="10810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reads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or writes</a:t>
            </a:r>
          </a:p>
        </p:txBody>
      </p:sp>
      <p:sp>
        <p:nvSpPr>
          <p:cNvPr id="1582117" name="Rectangle 37"/>
          <p:cNvSpPr>
            <a:spLocks noChangeArrowheads="1"/>
          </p:cNvSpPr>
          <p:nvPr/>
        </p:nvSpPr>
        <p:spPr bwMode="auto">
          <a:xfrm>
            <a:off x="6381750" y="4967288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18" name="Freeform 38"/>
          <p:cNvSpPr>
            <a:spLocks/>
          </p:cNvSpPr>
          <p:nvPr/>
        </p:nvSpPr>
        <p:spPr bwMode="auto">
          <a:xfrm>
            <a:off x="3822700" y="1536700"/>
            <a:ext cx="2222500" cy="1270000"/>
          </a:xfrm>
          <a:custGeom>
            <a:avLst/>
            <a:gdLst/>
            <a:ahLst/>
            <a:cxnLst>
              <a:cxn ang="0">
                <a:pos x="1400" y="0"/>
              </a:cxn>
              <a:cxn ang="0">
                <a:pos x="560" y="240"/>
              </a:cxn>
              <a:cxn ang="0">
                <a:pos x="0" y="800"/>
              </a:cxn>
            </a:cxnLst>
            <a:rect l="0" t="0" r="r" b="b"/>
            <a:pathLst>
              <a:path w="1400" h="800">
                <a:moveTo>
                  <a:pt x="1400" y="0"/>
                </a:moveTo>
                <a:cubicBezTo>
                  <a:pt x="1096" y="53"/>
                  <a:pt x="793" y="107"/>
                  <a:pt x="560" y="240"/>
                </a:cubicBezTo>
                <a:cubicBezTo>
                  <a:pt x="327" y="373"/>
                  <a:pt x="163" y="586"/>
                  <a:pt x="0" y="80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lgDashDot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19" name="Freeform 39"/>
          <p:cNvSpPr>
            <a:spLocks/>
          </p:cNvSpPr>
          <p:nvPr/>
        </p:nvSpPr>
        <p:spPr bwMode="auto">
          <a:xfrm>
            <a:off x="3733800" y="4241800"/>
            <a:ext cx="2222500" cy="1270000"/>
          </a:xfrm>
          <a:custGeom>
            <a:avLst/>
            <a:gdLst/>
            <a:ahLst/>
            <a:cxnLst>
              <a:cxn ang="0">
                <a:pos x="1400" y="0"/>
              </a:cxn>
              <a:cxn ang="0">
                <a:pos x="560" y="240"/>
              </a:cxn>
              <a:cxn ang="0">
                <a:pos x="0" y="800"/>
              </a:cxn>
            </a:cxnLst>
            <a:rect l="0" t="0" r="r" b="b"/>
            <a:pathLst>
              <a:path w="1400" h="800">
                <a:moveTo>
                  <a:pt x="1400" y="0"/>
                </a:moveTo>
                <a:cubicBezTo>
                  <a:pt x="1096" y="53"/>
                  <a:pt x="793" y="107"/>
                  <a:pt x="560" y="240"/>
                </a:cubicBezTo>
                <a:cubicBezTo>
                  <a:pt x="327" y="373"/>
                  <a:pt x="163" y="586"/>
                  <a:pt x="0" y="80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lgDashDot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0" name="Line 40"/>
          <p:cNvSpPr>
            <a:spLocks noChangeShapeType="1"/>
          </p:cNvSpPr>
          <p:nvPr/>
        </p:nvSpPr>
        <p:spPr bwMode="auto">
          <a:xfrm flipV="1">
            <a:off x="3867150" y="4433888"/>
            <a:ext cx="2209800" cy="129540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lgDashDot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1" name="Line 41"/>
          <p:cNvSpPr>
            <a:spLocks noChangeShapeType="1"/>
          </p:cNvSpPr>
          <p:nvPr/>
        </p:nvSpPr>
        <p:spPr bwMode="auto">
          <a:xfrm>
            <a:off x="2647950" y="5600700"/>
            <a:ext cx="685800" cy="15240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dash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2" name="Line 42"/>
          <p:cNvSpPr>
            <a:spLocks noChangeShapeType="1"/>
          </p:cNvSpPr>
          <p:nvPr/>
        </p:nvSpPr>
        <p:spPr bwMode="auto">
          <a:xfrm flipV="1">
            <a:off x="3879850" y="1663700"/>
            <a:ext cx="2209800" cy="1295400"/>
          </a:xfrm>
          <a:prstGeom prst="line">
            <a:avLst/>
          </a:prstGeom>
          <a:noFill/>
          <a:ln w="25400" cap="rnd">
            <a:solidFill>
              <a:schemeClr val="bg2"/>
            </a:solidFill>
            <a:prstDash val="sys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3" name="Line 43"/>
          <p:cNvSpPr>
            <a:spLocks noChangeShapeType="1"/>
          </p:cNvSpPr>
          <p:nvPr/>
        </p:nvSpPr>
        <p:spPr bwMode="auto">
          <a:xfrm>
            <a:off x="2660650" y="2830513"/>
            <a:ext cx="685800" cy="152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4" name="Rectangle 44"/>
          <p:cNvSpPr>
            <a:spLocks noChangeArrowheads="1"/>
          </p:cNvSpPr>
          <p:nvPr/>
        </p:nvSpPr>
        <p:spPr bwMode="auto">
          <a:xfrm>
            <a:off x="1866900" y="1006475"/>
            <a:ext cx="6642100" cy="2560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5" name="Rectangle 45"/>
          <p:cNvSpPr>
            <a:spLocks noChangeArrowheads="1"/>
          </p:cNvSpPr>
          <p:nvPr/>
        </p:nvSpPr>
        <p:spPr bwMode="auto">
          <a:xfrm>
            <a:off x="1885950" y="37877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P</a:t>
            </a:r>
            <a:r>
              <a:rPr lang="en-US" sz="2400" baseline="-25000">
                <a:latin typeface="Verdana" charset="0"/>
              </a:rPr>
              <a:t>2</a:t>
            </a:r>
            <a:endParaRPr lang="en-US" sz="2400">
              <a:latin typeface="Verdana" charset="0"/>
            </a:endParaRPr>
          </a:p>
        </p:txBody>
      </p:sp>
      <p:sp>
        <p:nvSpPr>
          <p:cNvPr id="1582126" name="Rectangle 46"/>
          <p:cNvSpPr>
            <a:spLocks noChangeArrowheads="1"/>
          </p:cNvSpPr>
          <p:nvPr/>
        </p:nvSpPr>
        <p:spPr bwMode="auto">
          <a:xfrm>
            <a:off x="1874838" y="3762375"/>
            <a:ext cx="6642100" cy="2560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7" name="Rectangle 47"/>
          <p:cNvSpPr>
            <a:spLocks noChangeArrowheads="1"/>
          </p:cNvSpPr>
          <p:nvPr/>
        </p:nvSpPr>
        <p:spPr bwMode="auto">
          <a:xfrm>
            <a:off x="355600" y="114617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reads</a:t>
            </a:r>
          </a:p>
        </p:txBody>
      </p:sp>
      <p:sp>
        <p:nvSpPr>
          <p:cNvPr id="1582128" name="Rectangle 48"/>
          <p:cNvSpPr>
            <a:spLocks noChangeArrowheads="1"/>
          </p:cNvSpPr>
          <p:nvPr/>
        </p:nvSpPr>
        <p:spPr bwMode="auto">
          <a:xfrm>
            <a:off x="355600" y="145097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29" name="Rectangle 49"/>
          <p:cNvSpPr>
            <a:spLocks noChangeArrowheads="1"/>
          </p:cNvSpPr>
          <p:nvPr/>
        </p:nvSpPr>
        <p:spPr bwMode="auto">
          <a:xfrm>
            <a:off x="355600" y="1765300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 </a:t>
            </a:r>
            <a:r>
              <a:rPr lang="en-US">
                <a:latin typeface="Verdana" charset="0"/>
              </a:rPr>
              <a:t>reads</a:t>
            </a:r>
          </a:p>
        </p:txBody>
      </p:sp>
      <p:sp>
        <p:nvSpPr>
          <p:cNvPr id="1582130" name="Rectangle 50"/>
          <p:cNvSpPr>
            <a:spLocks noChangeArrowheads="1"/>
          </p:cNvSpPr>
          <p:nvPr/>
        </p:nvSpPr>
        <p:spPr bwMode="auto">
          <a:xfrm>
            <a:off x="355600" y="204152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31" name="Rectangle 51"/>
          <p:cNvSpPr>
            <a:spLocks noChangeArrowheads="1"/>
          </p:cNvSpPr>
          <p:nvPr/>
        </p:nvSpPr>
        <p:spPr bwMode="auto">
          <a:xfrm>
            <a:off x="346075" y="2641600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32" name="Rectangle 52"/>
          <p:cNvSpPr>
            <a:spLocks noChangeArrowheads="1"/>
          </p:cNvSpPr>
          <p:nvPr/>
        </p:nvSpPr>
        <p:spPr bwMode="auto">
          <a:xfrm>
            <a:off x="346075" y="293687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33" name="Rectangle 53"/>
          <p:cNvSpPr>
            <a:spLocks noChangeArrowheads="1"/>
          </p:cNvSpPr>
          <p:nvPr/>
        </p:nvSpPr>
        <p:spPr bwMode="auto">
          <a:xfrm>
            <a:off x="361950" y="2338388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reads</a:t>
            </a:r>
          </a:p>
        </p:txBody>
      </p:sp>
      <p:sp>
        <p:nvSpPr>
          <p:cNvPr id="1582134" name="Rectangle 54"/>
          <p:cNvSpPr>
            <a:spLocks noChangeArrowheads="1"/>
          </p:cNvSpPr>
          <p:nvPr/>
        </p:nvSpPr>
        <p:spPr bwMode="auto">
          <a:xfrm>
            <a:off x="346075" y="3251200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writes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82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82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8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8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82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82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8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82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82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8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82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82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8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82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82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8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82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82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8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82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82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8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82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82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8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82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82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8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82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82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8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82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582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8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82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82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58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82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582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58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82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82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58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582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582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58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1000" tmFilter="0, 0; .2, .5; .8, .5; 1, 0"/>
                                        <p:tgtEl>
                                          <p:spTgt spid="15820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500" autoRev="1" fill="hold"/>
                                        <p:tgtEl>
                                          <p:spTgt spid="15820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1000" tmFilter="0, 0; .2, .5; .8, .5; 1, 0"/>
                                        <p:tgtEl>
                                          <p:spTgt spid="15821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500" autoRev="1" fill="hold"/>
                                        <p:tgtEl>
                                          <p:spTgt spid="15821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582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582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58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582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582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58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582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582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58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582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582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58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1000" tmFilter="0, 0; .2, .5; .8, .5; 1, 0"/>
                                        <p:tgtEl>
                                          <p:spTgt spid="1582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500" autoRev="1" fill="hold"/>
                                        <p:tgtEl>
                                          <p:spTgt spid="15821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1000" tmFilter="0, 0; .2, .5; .8, .5; 1, 0"/>
                                        <p:tgtEl>
                                          <p:spTgt spid="15820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500" autoRev="1" fill="hold"/>
                                        <p:tgtEl>
                                          <p:spTgt spid="158209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582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582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158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582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582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58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582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582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58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582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582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58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582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582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58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582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582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58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582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582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158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582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1582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158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2083" grpId="0" animBg="1"/>
      <p:bldP spid="1582084" grpId="0" animBg="1"/>
      <p:bldP spid="1582091" grpId="0" animBg="1"/>
      <p:bldP spid="1582092" grpId="0" animBg="1"/>
      <p:bldP spid="1582093" grpId="0"/>
      <p:bldP spid="1582094" grpId="0"/>
      <p:bldP spid="1582094" grpId="1"/>
      <p:bldP spid="1582095" grpId="0"/>
      <p:bldP spid="1582095" grpId="1"/>
      <p:bldP spid="1582096" grpId="0"/>
      <p:bldP spid="1582097" grpId="0"/>
      <p:bldP spid="1582098" grpId="0"/>
      <p:bldP spid="1582099" grpId="0"/>
      <p:bldP spid="1582101" grpId="0" animBg="1"/>
      <p:bldP spid="1582102" grpId="0" animBg="1"/>
      <p:bldP spid="1582109" grpId="0" animBg="1"/>
      <p:bldP spid="1582110" grpId="0" animBg="1"/>
      <p:bldP spid="1582111" grpId="0"/>
      <p:bldP spid="1582112" grpId="0"/>
      <p:bldP spid="1582113" grpId="0"/>
      <p:bldP spid="1582114" grpId="0"/>
      <p:bldP spid="1582115" grpId="0"/>
      <p:bldP spid="1582116" grpId="0"/>
      <p:bldP spid="1582117" grpId="0"/>
      <p:bldP spid="1582118" grpId="0" animBg="1"/>
      <p:bldP spid="1582119" grpId="0" animBg="1"/>
      <p:bldP spid="1582120" grpId="0" animBg="1"/>
      <p:bldP spid="1582121" grpId="0" animBg="1"/>
      <p:bldP spid="1582122" grpId="0" animBg="1"/>
      <p:bldP spid="1582122" grpId="1" animBg="1"/>
      <p:bldP spid="1582123" grpId="0" animBg="1"/>
      <p:bldP spid="1582123" grpId="1" animBg="1"/>
      <p:bldP spid="1582127" grpId="0"/>
      <p:bldP spid="1582128" grpId="0"/>
      <p:bldP spid="1582129" grpId="0"/>
      <p:bldP spid="1582130" grpId="0"/>
      <p:bldP spid="1582131" grpId="0"/>
      <p:bldP spid="1582132" grpId="0"/>
      <p:bldP spid="1582133" grpId="0"/>
      <p:bldP spid="15821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A830192E-9F7C-9F40-9174-01876195A016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</a:t>
            </a:r>
          </a:p>
        </p:txBody>
      </p:sp>
      <p:sp>
        <p:nvSpPr>
          <p:cNvPr id="158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5162550"/>
            <a:ext cx="8001000" cy="1541463"/>
          </a:xfrm>
        </p:spPr>
        <p:txBody>
          <a:bodyPr/>
          <a:lstStyle/>
          <a:p>
            <a:r>
              <a:rPr lang="en-US"/>
              <a:t>If a line is in the </a:t>
            </a:r>
            <a:r>
              <a:rPr lang="en-US">
                <a:solidFill>
                  <a:srgbClr val="56127A"/>
                </a:solidFill>
              </a:rPr>
              <a:t>M</a:t>
            </a:r>
            <a:r>
              <a:rPr lang="en-US"/>
              <a:t> state then no other cache can have a copy of the line!</a:t>
            </a:r>
          </a:p>
          <a:p>
            <a:pPr lvl="1"/>
            <a:r>
              <a:rPr lang="en-US"/>
              <a:t> Memory stays coherent, multiple differing copies cannot exist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85825" y="1487488"/>
            <a:ext cx="7267575" cy="3232150"/>
            <a:chOff x="662" y="937"/>
            <a:chExt cx="4578" cy="2036"/>
          </a:xfrm>
        </p:grpSpPr>
        <p:sp>
          <p:nvSpPr>
            <p:cNvPr id="1584133" name="Oval 5"/>
            <p:cNvSpPr>
              <a:spLocks noChangeArrowheads="1"/>
            </p:cNvSpPr>
            <p:nvPr/>
          </p:nvSpPr>
          <p:spPr bwMode="auto">
            <a:xfrm>
              <a:off x="3608" y="1008"/>
              <a:ext cx="464" cy="46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4134" name="Oval 6"/>
            <p:cNvSpPr>
              <a:spLocks noChangeArrowheads="1"/>
            </p:cNvSpPr>
            <p:nvPr/>
          </p:nvSpPr>
          <p:spPr bwMode="auto">
            <a:xfrm>
              <a:off x="1880" y="2256"/>
              <a:ext cx="464" cy="46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4135" name="Oval 7"/>
            <p:cNvSpPr>
              <a:spLocks noChangeArrowheads="1"/>
            </p:cNvSpPr>
            <p:nvPr/>
          </p:nvSpPr>
          <p:spPr bwMode="auto">
            <a:xfrm>
              <a:off x="3608" y="2256"/>
              <a:ext cx="464" cy="46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4136" name="Rectangle 8"/>
            <p:cNvSpPr>
              <a:spLocks noChangeArrowheads="1"/>
            </p:cNvSpPr>
            <p:nvPr/>
          </p:nvSpPr>
          <p:spPr bwMode="auto">
            <a:xfrm>
              <a:off x="3702" y="1096"/>
              <a:ext cx="2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M</a:t>
              </a:r>
            </a:p>
          </p:txBody>
        </p:sp>
        <p:sp>
          <p:nvSpPr>
            <p:cNvPr id="1584137" name="Rectangle 9"/>
            <p:cNvSpPr>
              <a:spLocks noChangeArrowheads="1"/>
            </p:cNvSpPr>
            <p:nvPr/>
          </p:nvSpPr>
          <p:spPr bwMode="auto">
            <a:xfrm>
              <a:off x="1990" y="2344"/>
              <a:ext cx="2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S</a:t>
              </a:r>
            </a:p>
          </p:txBody>
        </p:sp>
        <p:sp>
          <p:nvSpPr>
            <p:cNvPr id="1584138" name="Rectangle 10"/>
            <p:cNvSpPr>
              <a:spLocks noChangeArrowheads="1"/>
            </p:cNvSpPr>
            <p:nvPr/>
          </p:nvSpPr>
          <p:spPr bwMode="auto">
            <a:xfrm>
              <a:off x="3756" y="2344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I</a:t>
              </a:r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4032" y="1336"/>
              <a:ext cx="1208" cy="264"/>
              <a:chOff x="4032" y="2304"/>
              <a:chExt cx="1208" cy="264"/>
            </a:xfrm>
          </p:grpSpPr>
          <p:sp>
            <p:nvSpPr>
              <p:cNvPr id="1584140" name="Line 12"/>
              <p:cNvSpPr>
                <a:spLocks noChangeShapeType="1"/>
              </p:cNvSpPr>
              <p:nvPr/>
            </p:nvSpPr>
            <p:spPr bwMode="auto">
              <a:xfrm flipH="1" flipV="1">
                <a:off x="4032" y="2304"/>
                <a:ext cx="336" cy="144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41" name="Rectangle 13"/>
              <p:cNvSpPr>
                <a:spLocks noChangeArrowheads="1"/>
              </p:cNvSpPr>
              <p:nvPr/>
            </p:nvSpPr>
            <p:spPr bwMode="auto">
              <a:xfrm>
                <a:off x="4358" y="2337"/>
                <a:ext cx="88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Write miss</a:t>
                </a:r>
              </a:p>
            </p:txBody>
          </p:sp>
        </p:grp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3840" y="1480"/>
              <a:ext cx="1311" cy="768"/>
              <a:chOff x="3840" y="2448"/>
              <a:chExt cx="1311" cy="768"/>
            </a:xfrm>
          </p:grpSpPr>
          <p:sp>
            <p:nvSpPr>
              <p:cNvPr id="1584143" name="Line 15"/>
              <p:cNvSpPr>
                <a:spLocks noChangeShapeType="1"/>
              </p:cNvSpPr>
              <p:nvPr/>
            </p:nvSpPr>
            <p:spPr bwMode="auto">
              <a:xfrm>
                <a:off x="3840" y="2448"/>
                <a:ext cx="0" cy="76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44" name="Rectangle 16"/>
              <p:cNvSpPr>
                <a:spLocks noChangeArrowheads="1"/>
              </p:cNvSpPr>
              <p:nvPr/>
            </p:nvSpPr>
            <p:spPr bwMode="auto">
              <a:xfrm>
                <a:off x="3878" y="2625"/>
                <a:ext cx="127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Other processor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intent to write</a:t>
                </a:r>
              </a:p>
            </p:txBody>
          </p:sp>
        </p:grpSp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998" y="2150"/>
              <a:ext cx="922" cy="370"/>
              <a:chOff x="998" y="3118"/>
              <a:chExt cx="922" cy="370"/>
            </a:xfrm>
          </p:grpSpPr>
          <p:sp>
            <p:nvSpPr>
              <p:cNvPr id="1584146" name="Line 18"/>
              <p:cNvSpPr>
                <a:spLocks noChangeShapeType="1"/>
              </p:cNvSpPr>
              <p:nvPr/>
            </p:nvSpPr>
            <p:spPr bwMode="auto">
              <a:xfrm>
                <a:off x="1488" y="3264"/>
                <a:ext cx="432" cy="96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47" name="Rectangle 19"/>
              <p:cNvSpPr>
                <a:spLocks noChangeArrowheads="1"/>
              </p:cNvSpPr>
              <p:nvPr/>
            </p:nvSpPr>
            <p:spPr bwMode="auto">
              <a:xfrm>
                <a:off x="998" y="3118"/>
                <a:ext cx="529" cy="3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 Read</a:t>
                </a:r>
              </a:p>
              <a:p>
                <a:pPr algn="l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 miss</a:t>
                </a:r>
              </a:p>
            </p:txBody>
          </p: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2256" y="1336"/>
              <a:ext cx="1495" cy="1008"/>
              <a:chOff x="2256" y="2304"/>
              <a:chExt cx="1495" cy="1008"/>
            </a:xfrm>
          </p:grpSpPr>
          <p:sp>
            <p:nvSpPr>
              <p:cNvPr id="1584149" name="Line 21"/>
              <p:cNvSpPr>
                <a:spLocks noChangeShapeType="1"/>
              </p:cNvSpPr>
              <p:nvPr/>
            </p:nvSpPr>
            <p:spPr bwMode="auto">
              <a:xfrm flipV="1">
                <a:off x="2256" y="2304"/>
                <a:ext cx="1392" cy="100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0" name="Rectangle 22"/>
              <p:cNvSpPr>
                <a:spLocks noChangeArrowheads="1"/>
              </p:cNvSpPr>
              <p:nvPr/>
            </p:nvSpPr>
            <p:spPr bwMode="auto">
              <a:xfrm rot="19440000">
                <a:off x="2409" y="2781"/>
                <a:ext cx="134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P</a:t>
                </a:r>
                <a:r>
                  <a:rPr lang="en-US" sz="1800" baseline="-25000">
                    <a:latin typeface="Verdana" charset="0"/>
                  </a:rPr>
                  <a:t>1</a:t>
                </a:r>
                <a:r>
                  <a:rPr lang="en-US" sz="1800">
                    <a:latin typeface="Verdana" charset="0"/>
                  </a:rPr>
                  <a:t> intent to write</a:t>
                </a:r>
              </a:p>
            </p:txBody>
          </p:sp>
        </p:grpSp>
        <p:grpSp>
          <p:nvGrpSpPr>
            <p:cNvPr id="7" name="Group 23"/>
            <p:cNvGrpSpPr>
              <a:grpSpLocks/>
            </p:cNvGrpSpPr>
            <p:nvPr/>
          </p:nvGrpSpPr>
          <p:grpSpPr bwMode="auto">
            <a:xfrm>
              <a:off x="2342" y="2488"/>
              <a:ext cx="1273" cy="437"/>
              <a:chOff x="2342" y="3456"/>
              <a:chExt cx="1273" cy="437"/>
            </a:xfrm>
          </p:grpSpPr>
          <p:sp>
            <p:nvSpPr>
              <p:cNvPr id="1584152" name="Line 24"/>
              <p:cNvSpPr>
                <a:spLocks noChangeShapeType="1"/>
              </p:cNvSpPr>
              <p:nvPr/>
            </p:nvSpPr>
            <p:spPr bwMode="auto">
              <a:xfrm>
                <a:off x="2352" y="3456"/>
                <a:ext cx="1248" cy="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3" name="Rectangle 25"/>
              <p:cNvSpPr>
                <a:spLocks noChangeArrowheads="1"/>
              </p:cNvSpPr>
              <p:nvPr/>
            </p:nvSpPr>
            <p:spPr bwMode="auto">
              <a:xfrm>
                <a:off x="2342" y="3489"/>
                <a:ext cx="127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Other processor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intent to write</a:t>
                </a:r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62" y="2441"/>
              <a:ext cx="1442" cy="532"/>
              <a:chOff x="662" y="3409"/>
              <a:chExt cx="1442" cy="532"/>
            </a:xfrm>
          </p:grpSpPr>
          <p:sp>
            <p:nvSpPr>
              <p:cNvPr id="1584155" name="Arc 27"/>
              <p:cNvSpPr>
                <a:spLocks/>
              </p:cNvSpPr>
              <p:nvPr/>
            </p:nvSpPr>
            <p:spPr bwMode="auto">
              <a:xfrm>
                <a:off x="1632" y="3409"/>
                <a:ext cx="472" cy="432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42457 w 42457"/>
                  <a:gd name="T1" fmla="*/ 27218 h 43200"/>
                  <a:gd name="T2" fmla="*/ 21510 w 42457"/>
                  <a:gd name="T3" fmla="*/ 0 h 43200"/>
                  <a:gd name="T4" fmla="*/ 21600 w 42457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457" h="43200" fill="none" extrusionOk="0">
                    <a:moveTo>
                      <a:pt x="42456" y="27217"/>
                    </a:moveTo>
                    <a:cubicBezTo>
                      <a:pt x="39916" y="36647"/>
                      <a:pt x="31365" y="43199"/>
                      <a:pt x="21600" y="43199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705"/>
                      <a:pt x="9615" y="49"/>
                      <a:pt x="21510" y="0"/>
                    </a:cubicBezTo>
                  </a:path>
                  <a:path w="42457" h="43200" stroke="0" extrusionOk="0">
                    <a:moveTo>
                      <a:pt x="42456" y="27217"/>
                    </a:moveTo>
                    <a:cubicBezTo>
                      <a:pt x="39916" y="36647"/>
                      <a:pt x="31365" y="43199"/>
                      <a:pt x="21600" y="43199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705"/>
                      <a:pt x="9615" y="49"/>
                      <a:pt x="21510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25400" cap="rnd">
                <a:solidFill>
                  <a:schemeClr val="hlink"/>
                </a:solidFill>
                <a:round/>
                <a:headEnd type="stealth" w="med" len="med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6" name="Rectangle 28"/>
              <p:cNvSpPr>
                <a:spLocks noChangeArrowheads="1"/>
              </p:cNvSpPr>
              <p:nvPr/>
            </p:nvSpPr>
            <p:spPr bwMode="auto">
              <a:xfrm>
                <a:off x="662" y="3537"/>
                <a:ext cx="1017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Read by any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 processor</a:t>
                </a:r>
              </a:p>
            </p:txBody>
          </p:sp>
        </p:grpSp>
        <p:grpSp>
          <p:nvGrpSpPr>
            <p:cNvPr id="9" name="Group 29"/>
            <p:cNvGrpSpPr>
              <a:grpSpLocks/>
            </p:cNvGrpSpPr>
            <p:nvPr/>
          </p:nvGrpSpPr>
          <p:grpSpPr bwMode="auto">
            <a:xfrm>
              <a:off x="3918" y="937"/>
              <a:ext cx="1096" cy="404"/>
              <a:chOff x="3918" y="1905"/>
              <a:chExt cx="1096" cy="404"/>
            </a:xfrm>
          </p:grpSpPr>
          <p:sp>
            <p:nvSpPr>
              <p:cNvPr id="1584158" name="Arc 30"/>
              <p:cNvSpPr>
                <a:spLocks/>
              </p:cNvSpPr>
              <p:nvPr/>
            </p:nvSpPr>
            <p:spPr bwMode="auto">
              <a:xfrm>
                <a:off x="3918" y="1921"/>
                <a:ext cx="354" cy="288"/>
              </a:xfrm>
              <a:custGeom>
                <a:avLst/>
                <a:gdLst>
                  <a:gd name="G0" fmla="+- 18277 0 0"/>
                  <a:gd name="G1" fmla="+- 21600 0 0"/>
                  <a:gd name="G2" fmla="+- 21600 0 0"/>
                  <a:gd name="T0" fmla="*/ 0 w 39877"/>
                  <a:gd name="T1" fmla="*/ 10088 h 43200"/>
                  <a:gd name="T2" fmla="*/ 18277 w 39877"/>
                  <a:gd name="T3" fmla="*/ 43200 h 43200"/>
                  <a:gd name="T4" fmla="*/ 18277 w 39877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877" h="43200" fill="none" extrusionOk="0">
                    <a:moveTo>
                      <a:pt x="0" y="10088"/>
                    </a:moveTo>
                    <a:cubicBezTo>
                      <a:pt x="3955" y="3809"/>
                      <a:pt x="10856" y="-1"/>
                      <a:pt x="18277" y="-1"/>
                    </a:cubicBezTo>
                    <a:cubicBezTo>
                      <a:pt x="30206" y="0"/>
                      <a:pt x="39877" y="9670"/>
                      <a:pt x="39877" y="21600"/>
                    </a:cubicBezTo>
                    <a:cubicBezTo>
                      <a:pt x="39877" y="33529"/>
                      <a:pt x="30206" y="43200"/>
                      <a:pt x="18276" y="43200"/>
                    </a:cubicBezTo>
                  </a:path>
                  <a:path w="39877" h="43200" stroke="0" extrusionOk="0">
                    <a:moveTo>
                      <a:pt x="0" y="10088"/>
                    </a:moveTo>
                    <a:cubicBezTo>
                      <a:pt x="3955" y="3809"/>
                      <a:pt x="10856" y="-1"/>
                      <a:pt x="18277" y="-1"/>
                    </a:cubicBezTo>
                    <a:cubicBezTo>
                      <a:pt x="30206" y="0"/>
                      <a:pt x="39877" y="9670"/>
                      <a:pt x="39877" y="21600"/>
                    </a:cubicBezTo>
                    <a:cubicBezTo>
                      <a:pt x="39877" y="33529"/>
                      <a:pt x="30206" y="43200"/>
                      <a:pt x="18276" y="43200"/>
                    </a:cubicBezTo>
                    <a:lnTo>
                      <a:pt x="18277" y="21600"/>
                    </a:lnTo>
                    <a:close/>
                  </a:path>
                </a:pathLst>
              </a:custGeom>
              <a:noFill/>
              <a:ln w="25400" cap="rnd">
                <a:solidFill>
                  <a:schemeClr val="hlink"/>
                </a:solidFill>
                <a:round/>
                <a:headEnd type="stealth" w="med" len="med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9" name="Rectangle 31"/>
              <p:cNvSpPr>
                <a:spLocks noChangeArrowheads="1"/>
              </p:cNvSpPr>
              <p:nvPr/>
            </p:nvSpPr>
            <p:spPr bwMode="auto">
              <a:xfrm>
                <a:off x="4262" y="1905"/>
                <a:ext cx="75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P</a:t>
                </a:r>
                <a:r>
                  <a:rPr lang="en-US" sz="1800" baseline="-25000">
                    <a:latin typeface="Verdana" charset="0"/>
                  </a:rPr>
                  <a:t>1</a:t>
                </a:r>
                <a:r>
                  <a:rPr lang="en-US" sz="1800">
                    <a:latin typeface="Verdana" charset="0"/>
                  </a:rPr>
                  <a:t> reads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or writes</a:t>
                </a:r>
              </a:p>
            </p:txBody>
          </p:sp>
        </p:grpSp>
        <p:grpSp>
          <p:nvGrpSpPr>
            <p:cNvPr id="10" name="Group 32"/>
            <p:cNvGrpSpPr>
              <a:grpSpLocks/>
            </p:cNvGrpSpPr>
            <p:nvPr/>
          </p:nvGrpSpPr>
          <p:grpSpPr bwMode="auto">
            <a:xfrm>
              <a:off x="1550" y="1185"/>
              <a:ext cx="2050" cy="1087"/>
              <a:chOff x="1550" y="2153"/>
              <a:chExt cx="2050" cy="1087"/>
            </a:xfrm>
          </p:grpSpPr>
          <p:sp>
            <p:nvSpPr>
              <p:cNvPr id="1584161" name="Rectangle 33"/>
              <p:cNvSpPr>
                <a:spLocks noChangeArrowheads="1"/>
              </p:cNvSpPr>
              <p:nvPr/>
            </p:nvSpPr>
            <p:spPr bwMode="auto">
              <a:xfrm>
                <a:off x="1550" y="2153"/>
                <a:ext cx="172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Other processor reads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P</a:t>
                </a:r>
                <a:r>
                  <a:rPr lang="en-US" sz="1800" baseline="-25000">
                    <a:latin typeface="Verdana" charset="0"/>
                  </a:rPr>
                  <a:t>1</a:t>
                </a:r>
                <a:r>
                  <a:rPr lang="en-US" sz="1800">
                    <a:latin typeface="Verdana" charset="0"/>
                  </a:rPr>
                  <a:t> writes back</a:t>
                </a:r>
              </a:p>
            </p:txBody>
          </p:sp>
          <p:sp>
            <p:nvSpPr>
              <p:cNvPr id="1584162" name="Freeform 34"/>
              <p:cNvSpPr>
                <a:spLocks/>
              </p:cNvSpPr>
              <p:nvPr/>
            </p:nvSpPr>
            <p:spPr bwMode="auto">
              <a:xfrm>
                <a:off x="2192" y="2232"/>
                <a:ext cx="1408" cy="1008"/>
              </a:xfrm>
              <a:custGeom>
                <a:avLst/>
                <a:gdLst/>
                <a:ahLst/>
                <a:cxnLst>
                  <a:cxn ang="0">
                    <a:pos x="0" y="1008"/>
                  </a:cxn>
                  <a:cxn ang="0">
                    <a:pos x="520" y="376"/>
                  </a:cxn>
                  <a:cxn ang="0">
                    <a:pos x="1408" y="0"/>
                  </a:cxn>
                </a:cxnLst>
                <a:rect l="0" t="0" r="r" b="b"/>
                <a:pathLst>
                  <a:path w="1408" h="1008">
                    <a:moveTo>
                      <a:pt x="0" y="1008"/>
                    </a:moveTo>
                    <a:cubicBezTo>
                      <a:pt x="142" y="776"/>
                      <a:pt x="285" y="544"/>
                      <a:pt x="520" y="376"/>
                    </a:cubicBezTo>
                    <a:cubicBezTo>
                      <a:pt x="755" y="208"/>
                      <a:pt x="1081" y="104"/>
                      <a:pt x="1408" y="0"/>
                    </a:cubicBezTo>
                  </a:path>
                </a:pathLst>
              </a:custGeom>
              <a:noFill/>
              <a:ln w="28575" cap="flat" cmpd="sng">
                <a:solidFill>
                  <a:srgbClr val="B69CAC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9361BDC0-8534-3640-B1D2-DF85C3420C2E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 sz="2800"/>
              <a:t>MESI: An Enhanced MSI protocol</a:t>
            </a:r>
            <a:br>
              <a:rPr lang="en-US" sz="2800"/>
            </a:br>
            <a:r>
              <a:rPr lang="en-US" sz="2800"/>
              <a:t> </a:t>
            </a:r>
            <a:r>
              <a:rPr lang="en-US" sz="2000"/>
              <a:t>increased performance for private data</a:t>
            </a:r>
            <a:endParaRPr lang="en-US" sz="2800"/>
          </a:p>
        </p:txBody>
      </p:sp>
      <p:sp>
        <p:nvSpPr>
          <p:cNvPr id="1586179" name="Oval 3"/>
          <p:cNvSpPr>
            <a:spLocks noChangeArrowheads="1"/>
          </p:cNvSpPr>
          <p:nvPr/>
        </p:nvSpPr>
        <p:spPr bwMode="auto">
          <a:xfrm>
            <a:off x="2984500" y="29591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0" name="Oval 4"/>
          <p:cNvSpPr>
            <a:spLocks noChangeArrowheads="1"/>
          </p:cNvSpPr>
          <p:nvPr/>
        </p:nvSpPr>
        <p:spPr bwMode="auto">
          <a:xfrm>
            <a:off x="5727700" y="29591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1" name="Oval 5"/>
          <p:cNvSpPr>
            <a:spLocks noChangeArrowheads="1"/>
          </p:cNvSpPr>
          <p:nvPr/>
        </p:nvSpPr>
        <p:spPr bwMode="auto">
          <a:xfrm>
            <a:off x="29845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2" name="Oval 6"/>
          <p:cNvSpPr>
            <a:spLocks noChangeArrowheads="1"/>
          </p:cNvSpPr>
          <p:nvPr/>
        </p:nvSpPr>
        <p:spPr bwMode="auto">
          <a:xfrm>
            <a:off x="57277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3" name="Rectangle 7"/>
          <p:cNvSpPr>
            <a:spLocks noChangeArrowheads="1"/>
          </p:cNvSpPr>
          <p:nvPr/>
        </p:nvSpPr>
        <p:spPr bwMode="auto">
          <a:xfrm>
            <a:off x="3133725" y="3098800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6184" name="Rectangle 8"/>
          <p:cNvSpPr>
            <a:spLocks noChangeArrowheads="1"/>
          </p:cNvSpPr>
          <p:nvPr/>
        </p:nvSpPr>
        <p:spPr bwMode="auto">
          <a:xfrm>
            <a:off x="5876925" y="3098800"/>
            <a:ext cx="376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E</a:t>
            </a:r>
          </a:p>
        </p:txBody>
      </p:sp>
      <p:sp>
        <p:nvSpPr>
          <p:cNvPr id="1586185" name="Rectangle 9"/>
          <p:cNvSpPr>
            <a:spLocks noChangeArrowheads="1"/>
          </p:cNvSpPr>
          <p:nvPr/>
        </p:nvSpPr>
        <p:spPr bwMode="auto">
          <a:xfrm>
            <a:off x="3159125" y="5080000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6186" name="Rectangle 10"/>
          <p:cNvSpPr>
            <a:spLocks noChangeArrowheads="1"/>
          </p:cNvSpPr>
          <p:nvPr/>
        </p:nvSpPr>
        <p:spPr bwMode="auto">
          <a:xfrm>
            <a:off x="5962650" y="5080000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974725" y="1147763"/>
            <a:ext cx="7885114" cy="1633537"/>
            <a:chOff x="614" y="835"/>
            <a:chExt cx="4967" cy="1029"/>
          </a:xfrm>
        </p:grpSpPr>
        <p:sp>
          <p:nvSpPr>
            <p:cNvPr id="1586188" name="Rectangle 12"/>
            <p:cNvSpPr>
              <a:spLocks noChangeArrowheads="1"/>
            </p:cNvSpPr>
            <p:nvPr/>
          </p:nvSpPr>
          <p:spPr bwMode="auto">
            <a:xfrm>
              <a:off x="3200" y="835"/>
              <a:ext cx="2381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M</a:t>
              </a:r>
              <a:r>
                <a:rPr lang="en-US" sz="2000" dirty="0">
                  <a:latin typeface="Verdana" charset="0"/>
                </a:rPr>
                <a:t>: Modified Exclusive</a:t>
              </a:r>
              <a:endParaRPr lang="en-US" sz="2000" dirty="0">
                <a:solidFill>
                  <a:schemeClr val="accent2"/>
                </a:solidFill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E</a:t>
              </a:r>
              <a:r>
                <a:rPr lang="en-US" sz="2000" dirty="0">
                  <a:latin typeface="Verdana" charset="0"/>
                </a:rPr>
                <a:t>: </a:t>
              </a:r>
              <a:r>
                <a:rPr lang="en-US" sz="2000" dirty="0" smtClean="0">
                  <a:latin typeface="Verdana" charset="0"/>
                </a:rPr>
                <a:t>Exclusive but </a:t>
              </a:r>
              <a:r>
                <a:rPr lang="en-US" sz="2000" dirty="0">
                  <a:latin typeface="Verdana" charset="0"/>
                </a:rPr>
                <a:t>unmodified</a:t>
              </a: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S</a:t>
              </a:r>
              <a:r>
                <a:rPr lang="en-US" sz="2000" dirty="0">
                  <a:latin typeface="Verdana" charset="0"/>
                </a:rPr>
                <a:t>: Shared</a:t>
              </a:r>
              <a:r>
                <a:rPr lang="en-US" sz="2000" dirty="0">
                  <a:solidFill>
                    <a:schemeClr val="accent2"/>
                  </a:solidFill>
                  <a:latin typeface="Verdana" charset="0"/>
                </a:rPr>
                <a:t> </a:t>
              </a:r>
              <a:endParaRPr lang="en-US" sz="2000" dirty="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I</a:t>
              </a:r>
              <a:r>
                <a:rPr lang="en-US" sz="2000" dirty="0">
                  <a:latin typeface="Verdana" charset="0"/>
                </a:rPr>
                <a:t>: Invalid</a:t>
              </a:r>
            </a:p>
          </p:txBody>
        </p:sp>
        <p:sp>
          <p:nvSpPr>
            <p:cNvPr id="1586189" name="Rectangle 13"/>
            <p:cNvSpPr>
              <a:spLocks noChangeArrowheads="1"/>
            </p:cNvSpPr>
            <p:nvPr/>
          </p:nvSpPr>
          <p:spPr bwMode="auto">
            <a:xfrm>
              <a:off x="614" y="854"/>
              <a:ext cx="25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i="1">
                  <a:solidFill>
                    <a:srgbClr val="56127A"/>
                  </a:solidFill>
                  <a:latin typeface="Verdana" charset="0"/>
                </a:rPr>
                <a:t>Each </a:t>
              </a: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 line has a tag</a:t>
              </a:r>
            </a:p>
          </p:txBody>
        </p:sp>
        <p:sp>
          <p:nvSpPr>
            <p:cNvPr id="1586190" name="Rectangle 14"/>
            <p:cNvSpPr>
              <a:spLocks noChangeArrowheads="1"/>
            </p:cNvSpPr>
            <p:nvPr/>
          </p:nvSpPr>
          <p:spPr bwMode="auto">
            <a:xfrm>
              <a:off x="680" y="1256"/>
              <a:ext cx="2336" cy="27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1" name="Line 15"/>
            <p:cNvSpPr>
              <a:spLocks noChangeShapeType="1"/>
            </p:cNvSpPr>
            <p:nvPr/>
          </p:nvSpPr>
          <p:spPr bwMode="auto">
            <a:xfrm>
              <a:off x="864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2" name="Line 16"/>
            <p:cNvSpPr>
              <a:spLocks noChangeShapeType="1"/>
            </p:cNvSpPr>
            <p:nvPr/>
          </p:nvSpPr>
          <p:spPr bwMode="auto">
            <a:xfrm>
              <a:off x="1056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3" name="Rectangle 17"/>
            <p:cNvSpPr>
              <a:spLocks noChangeArrowheads="1"/>
            </p:cNvSpPr>
            <p:nvPr/>
          </p:nvSpPr>
          <p:spPr bwMode="auto">
            <a:xfrm>
              <a:off x="1382" y="1267"/>
              <a:ext cx="10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Address tag</a:t>
              </a:r>
            </a:p>
          </p:txBody>
        </p:sp>
        <p:sp>
          <p:nvSpPr>
            <p:cNvPr id="1586194" name="Rectangle 18"/>
            <p:cNvSpPr>
              <a:spLocks noChangeArrowheads="1"/>
            </p:cNvSpPr>
            <p:nvPr/>
          </p:nvSpPr>
          <p:spPr bwMode="auto">
            <a:xfrm>
              <a:off x="647" y="1530"/>
              <a:ext cx="477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state</a:t>
              </a: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bits</a:t>
              </a:r>
            </a:p>
          </p:txBody>
        </p:sp>
        <p:sp>
          <p:nvSpPr>
            <p:cNvPr id="1586195" name="Line 19"/>
            <p:cNvSpPr>
              <a:spLocks noChangeShapeType="1"/>
            </p:cNvSpPr>
            <p:nvPr/>
          </p:nvSpPr>
          <p:spPr bwMode="auto">
            <a:xfrm>
              <a:off x="672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6" name="Line 20"/>
            <p:cNvSpPr>
              <a:spLocks noChangeShapeType="1"/>
            </p:cNvSpPr>
            <p:nvPr/>
          </p:nvSpPr>
          <p:spPr bwMode="auto">
            <a:xfrm>
              <a:off x="1056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828801" y="2590800"/>
            <a:ext cx="1447800" cy="381000"/>
            <a:chOff x="1243" y="1641"/>
            <a:chExt cx="912" cy="240"/>
          </a:xfrm>
        </p:grpSpPr>
        <p:sp>
          <p:nvSpPr>
            <p:cNvPr id="1586198" name="Line 22"/>
            <p:cNvSpPr>
              <a:spLocks noChangeShapeType="1"/>
            </p:cNvSpPr>
            <p:nvPr/>
          </p:nvSpPr>
          <p:spPr bwMode="auto">
            <a:xfrm>
              <a:off x="2059" y="1833"/>
              <a:ext cx="96" cy="4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9" name="Rectangle 23"/>
            <p:cNvSpPr>
              <a:spLocks noChangeArrowheads="1"/>
            </p:cNvSpPr>
            <p:nvPr/>
          </p:nvSpPr>
          <p:spPr bwMode="auto">
            <a:xfrm>
              <a:off x="1243" y="1641"/>
              <a:ext cx="8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Write miss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096000" y="3708400"/>
            <a:ext cx="2081213" cy="1219200"/>
            <a:chOff x="3840" y="2448"/>
            <a:chExt cx="1311" cy="768"/>
          </a:xfrm>
        </p:grpSpPr>
        <p:sp>
          <p:nvSpPr>
            <p:cNvPr id="1586201" name="Line 25"/>
            <p:cNvSpPr>
              <a:spLocks noChangeShapeType="1"/>
            </p:cNvSpPr>
            <p:nvPr/>
          </p:nvSpPr>
          <p:spPr bwMode="auto">
            <a:xfrm>
              <a:off x="3840" y="2448"/>
              <a:ext cx="0" cy="76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02" name="Rectangle 26"/>
            <p:cNvSpPr>
              <a:spLocks noChangeArrowheads="1"/>
            </p:cNvSpPr>
            <p:nvPr/>
          </p:nvSpPr>
          <p:spPr bwMode="auto">
            <a:xfrm>
              <a:off x="3878" y="2625"/>
              <a:ext cx="1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intent to write</a:t>
              </a:r>
            </a:p>
          </p:txBody>
        </p:sp>
      </p:grpSp>
      <p:sp>
        <p:nvSpPr>
          <p:cNvPr id="1586203" name="Line 27"/>
          <p:cNvSpPr>
            <a:spLocks noChangeShapeType="1"/>
          </p:cNvSpPr>
          <p:nvPr/>
        </p:nvSpPr>
        <p:spPr bwMode="auto">
          <a:xfrm>
            <a:off x="2362200" y="5003800"/>
            <a:ext cx="685800" cy="152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204" name="Rectangle 28"/>
          <p:cNvSpPr>
            <a:spLocks noChangeArrowheads="1"/>
          </p:cNvSpPr>
          <p:nvPr/>
        </p:nvSpPr>
        <p:spPr bwMode="auto">
          <a:xfrm>
            <a:off x="1141413" y="4627563"/>
            <a:ext cx="1446212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Read miss,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shared</a:t>
            </a:r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3717925" y="5308600"/>
            <a:ext cx="2020888" cy="693738"/>
            <a:chOff x="2342" y="3456"/>
            <a:chExt cx="1273" cy="437"/>
          </a:xfrm>
        </p:grpSpPr>
        <p:sp>
          <p:nvSpPr>
            <p:cNvPr id="1586206" name="Line 30"/>
            <p:cNvSpPr>
              <a:spLocks noChangeShapeType="1"/>
            </p:cNvSpPr>
            <p:nvPr/>
          </p:nvSpPr>
          <p:spPr bwMode="auto">
            <a:xfrm>
              <a:off x="2352" y="3456"/>
              <a:ext cx="12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07" name="Rectangle 31"/>
            <p:cNvSpPr>
              <a:spLocks noChangeArrowheads="1"/>
            </p:cNvSpPr>
            <p:nvPr/>
          </p:nvSpPr>
          <p:spPr bwMode="auto">
            <a:xfrm>
              <a:off x="2342" y="3489"/>
              <a:ext cx="1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intent to write</a:t>
              </a:r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3733800" y="2922588"/>
            <a:ext cx="1981200" cy="404812"/>
            <a:chOff x="2352" y="1953"/>
            <a:chExt cx="1248" cy="255"/>
          </a:xfrm>
        </p:grpSpPr>
        <p:sp>
          <p:nvSpPr>
            <p:cNvPr id="1586209" name="Line 33"/>
            <p:cNvSpPr>
              <a:spLocks noChangeShapeType="1"/>
            </p:cNvSpPr>
            <p:nvPr/>
          </p:nvSpPr>
          <p:spPr bwMode="auto">
            <a:xfrm flipH="1">
              <a:off x="2352" y="2208"/>
              <a:ext cx="12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0" name="Rectangle 34"/>
            <p:cNvSpPr>
              <a:spLocks noChangeArrowheads="1"/>
            </p:cNvSpPr>
            <p:nvPr/>
          </p:nvSpPr>
          <p:spPr bwMode="auto">
            <a:xfrm>
              <a:off x="2726" y="1953"/>
              <a:ext cx="6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write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1050925" y="5233988"/>
            <a:ext cx="2289175" cy="844550"/>
            <a:chOff x="662" y="3409"/>
            <a:chExt cx="1442" cy="532"/>
          </a:xfrm>
        </p:grpSpPr>
        <p:sp>
          <p:nvSpPr>
            <p:cNvPr id="1586212" name="Arc 36"/>
            <p:cNvSpPr>
              <a:spLocks/>
            </p:cNvSpPr>
            <p:nvPr/>
          </p:nvSpPr>
          <p:spPr bwMode="auto">
            <a:xfrm>
              <a:off x="1632" y="3409"/>
              <a:ext cx="472" cy="4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2457 w 42457"/>
                <a:gd name="T1" fmla="*/ 27218 h 43200"/>
                <a:gd name="T2" fmla="*/ 21510 w 42457"/>
                <a:gd name="T3" fmla="*/ 0 h 43200"/>
                <a:gd name="T4" fmla="*/ 21600 w 424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57" h="43200" fill="none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</a:path>
                <a:path w="42457" h="43200" stroke="0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3" name="Rectangle 37"/>
            <p:cNvSpPr>
              <a:spLocks noChangeArrowheads="1"/>
            </p:cNvSpPr>
            <p:nvPr/>
          </p:nvSpPr>
          <p:spPr bwMode="auto">
            <a:xfrm>
              <a:off x="662" y="3537"/>
              <a:ext cx="10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Read by any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processor</a:t>
              </a:r>
            </a:p>
          </p:txBody>
        </p: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681038" y="3708400"/>
            <a:ext cx="2733675" cy="1219200"/>
            <a:chOff x="429" y="2448"/>
            <a:chExt cx="1722" cy="768"/>
          </a:xfrm>
        </p:grpSpPr>
        <p:sp>
          <p:nvSpPr>
            <p:cNvPr id="1586215" name="Line 39"/>
            <p:cNvSpPr>
              <a:spLocks noChangeShapeType="1"/>
            </p:cNvSpPr>
            <p:nvPr/>
          </p:nvSpPr>
          <p:spPr bwMode="auto">
            <a:xfrm>
              <a:off x="2112" y="2448"/>
              <a:ext cx="0" cy="76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6" name="Rectangle 40"/>
            <p:cNvSpPr>
              <a:spLocks noChangeArrowheads="1"/>
            </p:cNvSpPr>
            <p:nvPr/>
          </p:nvSpPr>
          <p:spPr bwMode="auto">
            <a:xfrm>
              <a:off x="429" y="2577"/>
              <a:ext cx="1722" cy="4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r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Other processor reads</a:t>
              </a: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P</a:t>
              </a:r>
              <a:r>
                <a:rPr lang="en-US" sz="2000" baseline="-25000">
                  <a:latin typeface="Verdana" charset="0"/>
                </a:rPr>
                <a:t>1</a:t>
              </a:r>
              <a:r>
                <a:rPr lang="en-US" sz="2000">
                  <a:latin typeface="Verdana" charset="0"/>
                </a:rPr>
                <a:t> </a:t>
              </a:r>
              <a:r>
                <a:rPr lang="en-US" sz="1800">
                  <a:latin typeface="Verdana" charset="0"/>
                </a:rPr>
                <a:t>writes back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6219825" y="2846388"/>
            <a:ext cx="1558925" cy="482600"/>
            <a:chOff x="3918" y="1905"/>
            <a:chExt cx="982" cy="304"/>
          </a:xfrm>
        </p:grpSpPr>
        <p:sp>
          <p:nvSpPr>
            <p:cNvPr id="1586218" name="Arc 42"/>
            <p:cNvSpPr>
              <a:spLocks/>
            </p:cNvSpPr>
            <p:nvPr/>
          </p:nvSpPr>
          <p:spPr bwMode="auto">
            <a:xfrm>
              <a:off x="3918" y="1921"/>
              <a:ext cx="354" cy="288"/>
            </a:xfrm>
            <a:custGeom>
              <a:avLst/>
              <a:gdLst>
                <a:gd name="G0" fmla="+- 18277 0 0"/>
                <a:gd name="G1" fmla="+- 21600 0 0"/>
                <a:gd name="G2" fmla="+- 21600 0 0"/>
                <a:gd name="T0" fmla="*/ 0 w 39877"/>
                <a:gd name="T1" fmla="*/ 10088 h 43200"/>
                <a:gd name="T2" fmla="*/ 18277 w 39877"/>
                <a:gd name="T3" fmla="*/ 43200 h 43200"/>
                <a:gd name="T4" fmla="*/ 18277 w 3987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877" h="43200" fill="none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</a:path>
                <a:path w="39877" h="43200" stroke="0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  <a:lnTo>
                    <a:pt x="18277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9" name="Rectangle 43"/>
            <p:cNvSpPr>
              <a:spLocks noChangeArrowheads="1"/>
            </p:cNvSpPr>
            <p:nvPr/>
          </p:nvSpPr>
          <p:spPr bwMode="auto">
            <a:xfrm>
              <a:off x="4262" y="1905"/>
              <a:ext cx="63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read</a:t>
              </a:r>
            </a:p>
          </p:txBody>
        </p:sp>
      </p:grpSp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1508125" y="3074988"/>
            <a:ext cx="1550988" cy="641350"/>
            <a:chOff x="950" y="2049"/>
            <a:chExt cx="977" cy="404"/>
          </a:xfrm>
        </p:grpSpPr>
        <p:sp>
          <p:nvSpPr>
            <p:cNvPr id="1586221" name="Rectangle 45"/>
            <p:cNvSpPr>
              <a:spLocks noChangeArrowheads="1"/>
            </p:cNvSpPr>
            <p:nvPr/>
          </p:nvSpPr>
          <p:spPr bwMode="auto">
            <a:xfrm>
              <a:off x="950" y="2049"/>
              <a:ext cx="67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write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or read</a:t>
              </a:r>
            </a:p>
          </p:txBody>
        </p:sp>
        <p:sp>
          <p:nvSpPr>
            <p:cNvPr id="1586222" name="Arc 46"/>
            <p:cNvSpPr>
              <a:spLocks/>
            </p:cNvSpPr>
            <p:nvPr/>
          </p:nvSpPr>
          <p:spPr bwMode="auto">
            <a:xfrm>
              <a:off x="1633" y="2065"/>
              <a:ext cx="294" cy="28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2053 w 22053"/>
                <a:gd name="T1" fmla="*/ 43195 h 43200"/>
                <a:gd name="T2" fmla="*/ 21525 w 22053"/>
                <a:gd name="T3" fmla="*/ 0 h 43200"/>
                <a:gd name="T4" fmla="*/ 21600 w 22053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053" h="43200" fill="none" extrusionOk="0">
                  <a:moveTo>
                    <a:pt x="22053" y="43195"/>
                  </a:moveTo>
                  <a:cubicBezTo>
                    <a:pt x="21902" y="43198"/>
                    <a:pt x="21751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99"/>
                    <a:pt x="9625" y="41"/>
                    <a:pt x="21525" y="0"/>
                  </a:cubicBezTo>
                </a:path>
                <a:path w="22053" h="43200" stroke="0" extrusionOk="0">
                  <a:moveTo>
                    <a:pt x="22053" y="43195"/>
                  </a:moveTo>
                  <a:cubicBezTo>
                    <a:pt x="21902" y="43198"/>
                    <a:pt x="21751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99"/>
                    <a:pt x="9625" y="41"/>
                    <a:pt x="21525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86223" name="Text Box 47"/>
          <p:cNvSpPr txBox="1">
            <a:spLocks noChangeArrowheads="1"/>
          </p:cNvSpPr>
          <p:nvPr/>
        </p:nvSpPr>
        <p:spPr bwMode="auto">
          <a:xfrm>
            <a:off x="6461125" y="5815013"/>
            <a:ext cx="2189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latin typeface="Verdana" charset="0"/>
              </a:rPr>
              <a:t>Cache state in processor P</a:t>
            </a:r>
            <a:r>
              <a:rPr lang="en-US" sz="2000" baseline="-25000">
                <a:latin typeface="Verdana" charset="0"/>
              </a:rPr>
              <a:t>1</a:t>
            </a:r>
            <a:endParaRPr lang="en-US" sz="2000">
              <a:latin typeface="Verdana" charset="0"/>
            </a:endParaRPr>
          </a:p>
        </p:txBody>
      </p:sp>
      <p:grpSp>
        <p:nvGrpSpPr>
          <p:cNvPr id="11" name="Group 48"/>
          <p:cNvGrpSpPr>
            <a:grpSpLocks/>
          </p:cNvGrpSpPr>
          <p:nvPr/>
        </p:nvGrpSpPr>
        <p:grpSpPr bwMode="auto">
          <a:xfrm>
            <a:off x="3505202" y="3581400"/>
            <a:ext cx="1371600" cy="1371600"/>
            <a:chOff x="2208" y="2368"/>
            <a:chExt cx="864" cy="864"/>
          </a:xfrm>
        </p:grpSpPr>
        <p:sp>
          <p:nvSpPr>
            <p:cNvPr id="1586225" name="Freeform 49"/>
            <p:cNvSpPr>
              <a:spLocks/>
            </p:cNvSpPr>
            <p:nvPr/>
          </p:nvSpPr>
          <p:spPr bwMode="auto">
            <a:xfrm>
              <a:off x="2227" y="2368"/>
              <a:ext cx="29" cy="864"/>
            </a:xfrm>
            <a:custGeom>
              <a:avLst/>
              <a:gdLst/>
              <a:ahLst/>
              <a:cxnLst>
                <a:cxn ang="0">
                  <a:pos x="1408" y="0"/>
                </a:cxn>
                <a:cxn ang="0">
                  <a:pos x="0" y="1008"/>
                </a:cxn>
              </a:cxnLst>
              <a:rect l="0" t="0" r="r" b="b"/>
              <a:pathLst>
                <a:path w="1408" h="1008">
                  <a:moveTo>
                    <a:pt x="1408" y="0"/>
                  </a:moveTo>
                  <a:cubicBezTo>
                    <a:pt x="1173" y="168"/>
                    <a:pt x="235" y="840"/>
                    <a:pt x="0" y="1008"/>
                  </a:cubicBezTo>
                </a:path>
              </a:pathLst>
            </a:custGeom>
            <a:noFill/>
            <a:ln w="28575" cap="flat" cmpd="sng">
              <a:solidFill>
                <a:srgbClr val="B69CA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26" name="Rectangle 50"/>
            <p:cNvSpPr>
              <a:spLocks noChangeArrowheads="1"/>
            </p:cNvSpPr>
            <p:nvPr/>
          </p:nvSpPr>
          <p:spPr bwMode="auto">
            <a:xfrm>
              <a:off x="2208" y="2368"/>
              <a:ext cx="864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P</a:t>
              </a:r>
              <a:r>
                <a:rPr lang="en-US" sz="1800" baseline="-25000" dirty="0">
                  <a:latin typeface="Verdana" charset="0"/>
                </a:rPr>
                <a:t>1</a:t>
              </a:r>
              <a:r>
                <a:rPr lang="en-US" sz="1800" dirty="0">
                  <a:latin typeface="Verdana" charset="0"/>
                </a:rPr>
                <a:t> intent to write</a:t>
              </a:r>
            </a:p>
          </p:txBody>
        </p:sp>
      </p:grpSp>
      <p:grpSp>
        <p:nvGrpSpPr>
          <p:cNvPr id="12" name="Group 51"/>
          <p:cNvGrpSpPr>
            <a:grpSpLocks/>
          </p:cNvGrpSpPr>
          <p:nvPr/>
        </p:nvGrpSpPr>
        <p:grpSpPr bwMode="auto">
          <a:xfrm>
            <a:off x="6437313" y="3124200"/>
            <a:ext cx="2571750" cy="641350"/>
            <a:chOff x="4055" y="2080"/>
            <a:chExt cx="1620" cy="404"/>
          </a:xfrm>
        </p:grpSpPr>
        <p:sp>
          <p:nvSpPr>
            <p:cNvPr id="1586228" name="Line 52"/>
            <p:cNvSpPr>
              <a:spLocks noChangeShapeType="1"/>
            </p:cNvSpPr>
            <p:nvPr/>
          </p:nvSpPr>
          <p:spPr bwMode="auto">
            <a:xfrm flipH="1">
              <a:off x="4055" y="2280"/>
              <a:ext cx="736" cy="3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29" name="Rectangle 53"/>
            <p:cNvSpPr>
              <a:spLocks noChangeArrowheads="1"/>
            </p:cNvSpPr>
            <p:nvPr/>
          </p:nvSpPr>
          <p:spPr bwMode="auto">
            <a:xfrm>
              <a:off x="4754" y="2080"/>
              <a:ext cx="921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Read miss, not shared</a:t>
              </a:r>
            </a:p>
          </p:txBody>
        </p:sp>
      </p:grpSp>
      <p:grpSp>
        <p:nvGrpSpPr>
          <p:cNvPr id="13" name="Group 29"/>
          <p:cNvGrpSpPr>
            <a:grpSpLocks/>
          </p:cNvGrpSpPr>
          <p:nvPr/>
        </p:nvGrpSpPr>
        <p:grpSpPr bwMode="auto">
          <a:xfrm>
            <a:off x="3581399" y="3428999"/>
            <a:ext cx="2667001" cy="1600201"/>
            <a:chOff x="182" y="2640"/>
            <a:chExt cx="1680" cy="1008"/>
          </a:xfrm>
        </p:grpSpPr>
        <p:sp>
          <p:nvSpPr>
            <p:cNvPr id="57" name="Line 30"/>
            <p:cNvSpPr>
              <a:spLocks noChangeShapeType="1"/>
            </p:cNvSpPr>
            <p:nvPr/>
          </p:nvSpPr>
          <p:spPr bwMode="auto">
            <a:xfrm flipH="1">
              <a:off x="182" y="2736"/>
              <a:ext cx="1440" cy="91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31"/>
            <p:cNvSpPr>
              <a:spLocks noChangeArrowheads="1"/>
            </p:cNvSpPr>
            <p:nvPr/>
          </p:nvSpPr>
          <p:spPr bwMode="auto">
            <a:xfrm>
              <a:off x="902" y="2640"/>
              <a:ext cx="960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</a:t>
              </a:r>
              <a:endParaRPr lang="en-US" sz="1800" dirty="0" smtClean="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dirty="0" smtClean="0">
                  <a:latin typeface="Verdana" charset="0"/>
                </a:rPr>
                <a:t>reads</a:t>
              </a:r>
              <a:endParaRPr lang="en-US" sz="1800" dirty="0">
                <a:latin typeface="Verdana" charset="0"/>
              </a:endParaRPr>
            </a:p>
          </p:txBody>
        </p:sp>
      </p:grpSp>
      <p:grpSp>
        <p:nvGrpSpPr>
          <p:cNvPr id="14" name="Group 29"/>
          <p:cNvGrpSpPr>
            <a:grpSpLocks/>
          </p:cNvGrpSpPr>
          <p:nvPr/>
        </p:nvGrpSpPr>
        <p:grpSpPr bwMode="auto">
          <a:xfrm>
            <a:off x="3657600" y="3429000"/>
            <a:ext cx="2667001" cy="1822451"/>
            <a:chOff x="38" y="2352"/>
            <a:chExt cx="1680" cy="1148"/>
          </a:xfrm>
        </p:grpSpPr>
        <p:sp>
          <p:nvSpPr>
            <p:cNvPr id="61" name="Line 30"/>
            <p:cNvSpPr>
              <a:spLocks noChangeShapeType="1"/>
            </p:cNvSpPr>
            <p:nvPr/>
          </p:nvSpPr>
          <p:spPr bwMode="auto">
            <a:xfrm>
              <a:off x="38" y="2352"/>
              <a:ext cx="1344" cy="110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31"/>
            <p:cNvSpPr>
              <a:spLocks noChangeArrowheads="1"/>
            </p:cNvSpPr>
            <p:nvPr/>
          </p:nvSpPr>
          <p:spPr bwMode="auto">
            <a:xfrm>
              <a:off x="374" y="2976"/>
              <a:ext cx="1344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dirty="0">
                  <a:latin typeface="Verdana" charset="0"/>
                </a:rPr>
                <a:t>Other </a:t>
              </a:r>
              <a:r>
                <a:rPr lang="en-US" dirty="0" smtClean="0">
                  <a:latin typeface="Verdana" charset="0"/>
                </a:rPr>
                <a:t>processor intent to write, P1 writes back</a:t>
              </a:r>
              <a:endParaRPr lang="en-US" dirty="0">
                <a:latin typeface="Verdana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6203" grpId="0" animBg="1"/>
      <p:bldP spid="158620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14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Keyboards available for pickup at my office</a:t>
            </a:r>
          </a:p>
          <a:p>
            <a:r>
              <a:rPr lang="en-US" dirty="0" smtClean="0"/>
              <a:t>Project 2: 2 weeks left (Deadline 5/2)</a:t>
            </a:r>
          </a:p>
          <a:p>
            <a:pPr lvl="1"/>
            <a:r>
              <a:rPr lang="en-US" sz="2000" dirty="0" smtClean="0"/>
              <a:t>Will have demo sessions</a:t>
            </a:r>
          </a:p>
          <a:p>
            <a:pPr lvl="1"/>
            <a:r>
              <a:rPr lang="en-US" sz="2000" dirty="0" smtClean="0"/>
              <a:t>Keyboard helper code will </a:t>
            </a:r>
            <a:r>
              <a:rPr lang="en-US" sz="2000" smtClean="0"/>
              <a:t>be available</a:t>
            </a:r>
          </a:p>
          <a:p>
            <a:r>
              <a:rPr lang="en-US" dirty="0" smtClean="0"/>
              <a:t>Final exam: Thursday 5/5, 11:45pm – 2:45pm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15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0113-1C5D-644F-899A-8415A2B04D92}" type="slidenum">
              <a:rPr lang="en-US"/>
              <a:pPr/>
              <a:t>2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683500" cy="5486400"/>
          </a:xfrm>
        </p:spPr>
        <p:txBody>
          <a:bodyPr/>
          <a:lstStyle/>
          <a:p>
            <a:r>
              <a:rPr lang="en-US" dirty="0" smtClean="0"/>
              <a:t>Cache coherence protocol</a:t>
            </a:r>
          </a:p>
          <a:p>
            <a:pPr lvl="1"/>
            <a:r>
              <a:rPr lang="en-US" sz="2000" dirty="0" smtClean="0"/>
              <a:t>How to propagate writes by one processor to others</a:t>
            </a:r>
          </a:p>
          <a:p>
            <a:r>
              <a:rPr lang="en-US" dirty="0" smtClean="0"/>
              <a:t>Cache coherence protocol vs. memory consistency</a:t>
            </a:r>
          </a:p>
          <a:p>
            <a:pPr lvl="1"/>
            <a:r>
              <a:rPr lang="en-US" sz="2000" dirty="0" smtClean="0"/>
              <a:t>Cache coherence protocol makes sure that writes are eventually propagated.</a:t>
            </a:r>
          </a:p>
          <a:p>
            <a:pPr lvl="1"/>
            <a:r>
              <a:rPr lang="en-US" sz="2000" dirty="0" smtClean="0"/>
              <a:t>Memory consistency protocol guarantees when writes become visible.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Coherence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memory system is coherent if:</a:t>
            </a:r>
          </a:p>
          <a:p>
            <a:r>
              <a:rPr lang="en-US" dirty="0" smtClean="0"/>
              <a:t>A read by a processor P to a location X that follows a write by P to X, with no writes of X by another processor occurring between the write and the read by P, always returns the value written by P.</a:t>
            </a:r>
          </a:p>
          <a:p>
            <a:r>
              <a:rPr lang="en-US" dirty="0" smtClean="0"/>
              <a:t>A read by a processor to location X that follows a write by another processor to X returns the written value if the read and write are sufficiently separated in time and no other writes to X occur between the two accesses.</a:t>
            </a:r>
          </a:p>
          <a:p>
            <a:r>
              <a:rPr lang="en-US" dirty="0" smtClean="0"/>
              <a:t>Writes to the same location are serialized; that is, two writes to the same location by any two processors are seen in the same order by all processors.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3194876-C30B-E84F-94B3-024C4F3F5861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5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304800"/>
            <a:ext cx="7162800" cy="6858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Memory </a:t>
            </a:r>
            <a:r>
              <a:rPr lang="en-US" dirty="0" smtClean="0"/>
              <a:t>Coherence </a:t>
            </a:r>
            <a:r>
              <a:rPr lang="en-US" dirty="0"/>
              <a:t>in </a:t>
            </a:r>
            <a:r>
              <a:rPr lang="en-US" dirty="0" err="1"/>
              <a:t>SMPs</a:t>
            </a:r>
            <a:endParaRPr lang="en-US" dirty="0"/>
          </a:p>
        </p:txBody>
      </p:sp>
      <p:sp>
        <p:nvSpPr>
          <p:cNvPr id="1559555" name="Rectangle 3"/>
          <p:cNvSpPr>
            <a:spLocks noChangeArrowheads="1"/>
          </p:cNvSpPr>
          <p:nvPr/>
        </p:nvSpPr>
        <p:spPr bwMode="auto">
          <a:xfrm>
            <a:off x="444500" y="4191000"/>
            <a:ext cx="8521700" cy="2159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dirty="0">
                <a:latin typeface="Verdana" charset="0"/>
              </a:rPr>
              <a:t>Suppose CPU-1 updates </a:t>
            </a:r>
            <a:r>
              <a:rPr lang="en-US" sz="2400" dirty="0">
                <a:solidFill>
                  <a:srgbClr val="FF0000"/>
                </a:solidFill>
                <a:latin typeface="Verdana" charset="0"/>
              </a:rPr>
              <a:t>A </a:t>
            </a:r>
            <a:r>
              <a:rPr lang="en-US" sz="2400" dirty="0">
                <a:latin typeface="Verdana" charset="0"/>
              </a:rPr>
              <a:t>to </a:t>
            </a:r>
            <a:r>
              <a:rPr lang="en-US" sz="2400" dirty="0">
                <a:solidFill>
                  <a:srgbClr val="FF0000"/>
                </a:solidFill>
                <a:latin typeface="Verdana" charset="0"/>
              </a:rPr>
              <a:t>200</a:t>
            </a:r>
            <a:r>
              <a:rPr lang="en-US" sz="2400" dirty="0">
                <a:latin typeface="Verdana" charset="0"/>
              </a:rPr>
              <a:t>.  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latin typeface="Verdana" charset="0"/>
              </a:rPr>
              <a:t>  </a:t>
            </a:r>
            <a:r>
              <a:rPr lang="en-US" sz="2400" i="1" dirty="0">
                <a:solidFill>
                  <a:srgbClr val="56127A"/>
                </a:solidFill>
                <a:latin typeface="Verdana" charset="0"/>
              </a:rPr>
              <a:t>write-back</a:t>
            </a:r>
            <a:r>
              <a:rPr lang="en-US" sz="2400" i="1" dirty="0">
                <a:latin typeface="Verdana" charset="0"/>
              </a:rPr>
              <a:t>:  </a:t>
            </a:r>
            <a:r>
              <a:rPr lang="en-US" sz="2400" dirty="0">
                <a:latin typeface="Verdana" charset="0"/>
              </a:rPr>
              <a:t>memory and cache-2 have stale values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latin typeface="Verdana" charset="0"/>
              </a:rPr>
              <a:t>  </a:t>
            </a:r>
            <a:r>
              <a:rPr lang="en-US" sz="2400" i="1" dirty="0">
                <a:solidFill>
                  <a:srgbClr val="56127A"/>
                </a:solidFill>
                <a:latin typeface="Verdana" charset="0"/>
              </a:rPr>
              <a:t>write-through</a:t>
            </a:r>
            <a:r>
              <a:rPr lang="en-US" sz="2400" i="1" dirty="0">
                <a:latin typeface="Verdana" charset="0"/>
              </a:rPr>
              <a:t>:  </a:t>
            </a:r>
            <a:r>
              <a:rPr lang="en-US" sz="2400" dirty="0">
                <a:latin typeface="Verdana" charset="0"/>
              </a:rPr>
              <a:t>cache-2 has a stale value</a:t>
            </a:r>
          </a:p>
          <a:p>
            <a:pPr algn="l">
              <a:spcBef>
                <a:spcPct val="0"/>
              </a:spcBef>
            </a:pPr>
            <a:r>
              <a:rPr lang="en-US" dirty="0">
                <a:latin typeface="Verdana" charset="0"/>
              </a:rPr>
              <a:t> 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solidFill>
                  <a:schemeClr val="tx2"/>
                </a:solidFill>
                <a:latin typeface="Verdana" charset="0"/>
              </a:rPr>
              <a:t>Do these stale values matter?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solidFill>
                  <a:schemeClr val="tx2"/>
                </a:solidFill>
                <a:latin typeface="Verdana" charset="0"/>
              </a:rPr>
              <a:t>What is the view of shared memory for programming?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66800" y="1244600"/>
            <a:ext cx="7777163" cy="2851150"/>
            <a:chOff x="672" y="784"/>
            <a:chExt cx="4899" cy="1796"/>
          </a:xfrm>
        </p:grpSpPr>
        <p:sp>
          <p:nvSpPr>
            <p:cNvPr id="1559557" name="Rectangle 5"/>
            <p:cNvSpPr>
              <a:spLocks noChangeArrowheads="1"/>
            </p:cNvSpPr>
            <p:nvPr/>
          </p:nvSpPr>
          <p:spPr bwMode="auto">
            <a:xfrm>
              <a:off x="2152" y="1275"/>
              <a:ext cx="87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cache-1</a:t>
              </a:r>
            </a:p>
          </p:txBody>
        </p:sp>
        <p:sp>
          <p:nvSpPr>
            <p:cNvPr id="1559558" name="Rectangle 6"/>
            <p:cNvSpPr>
              <a:spLocks noChangeArrowheads="1"/>
            </p:cNvSpPr>
            <p:nvPr/>
          </p:nvSpPr>
          <p:spPr bwMode="auto">
            <a:xfrm>
              <a:off x="897" y="1212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59" name="Line 7"/>
            <p:cNvSpPr>
              <a:spLocks noChangeShapeType="1"/>
            </p:cNvSpPr>
            <p:nvPr/>
          </p:nvSpPr>
          <p:spPr bwMode="auto">
            <a:xfrm>
              <a:off x="1493" y="1104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0" name="Line 8"/>
            <p:cNvSpPr>
              <a:spLocks noChangeShapeType="1"/>
            </p:cNvSpPr>
            <p:nvPr/>
          </p:nvSpPr>
          <p:spPr bwMode="auto">
            <a:xfrm>
              <a:off x="897" y="1328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1" name="Line 9"/>
            <p:cNvSpPr>
              <a:spLocks noChangeShapeType="1"/>
            </p:cNvSpPr>
            <p:nvPr/>
          </p:nvSpPr>
          <p:spPr bwMode="auto">
            <a:xfrm>
              <a:off x="912" y="1536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2" name="Rectangle 10"/>
            <p:cNvSpPr>
              <a:spLocks noChangeArrowheads="1"/>
            </p:cNvSpPr>
            <p:nvPr/>
          </p:nvSpPr>
          <p:spPr bwMode="auto">
            <a:xfrm>
              <a:off x="672" y="1287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  <p:sp>
          <p:nvSpPr>
            <p:cNvPr id="1559563" name="Rectangle 11"/>
            <p:cNvSpPr>
              <a:spLocks noChangeArrowheads="1"/>
            </p:cNvSpPr>
            <p:nvPr/>
          </p:nvSpPr>
          <p:spPr bwMode="auto">
            <a:xfrm>
              <a:off x="844" y="1780"/>
              <a:ext cx="3908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4" name="Rectangle 12"/>
            <p:cNvSpPr>
              <a:spLocks noChangeArrowheads="1"/>
            </p:cNvSpPr>
            <p:nvPr/>
          </p:nvSpPr>
          <p:spPr bwMode="auto">
            <a:xfrm>
              <a:off x="2139" y="1760"/>
              <a:ext cx="1498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CPU-Memory bus</a:t>
              </a:r>
            </a:p>
          </p:txBody>
        </p:sp>
        <p:sp>
          <p:nvSpPr>
            <p:cNvPr id="1559565" name="Rectangle 13"/>
            <p:cNvSpPr>
              <a:spLocks noChangeArrowheads="1"/>
            </p:cNvSpPr>
            <p:nvPr/>
          </p:nvSpPr>
          <p:spPr bwMode="auto">
            <a:xfrm>
              <a:off x="965" y="784"/>
              <a:ext cx="1000" cy="3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6" name="Rectangle 14"/>
            <p:cNvSpPr>
              <a:spLocks noChangeArrowheads="1"/>
            </p:cNvSpPr>
            <p:nvPr/>
          </p:nvSpPr>
          <p:spPr bwMode="auto">
            <a:xfrm>
              <a:off x="1228" y="828"/>
              <a:ext cx="614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CPU-1</a:t>
              </a:r>
            </a:p>
          </p:txBody>
        </p:sp>
        <p:sp>
          <p:nvSpPr>
            <p:cNvPr id="1559567" name="Line 15"/>
            <p:cNvSpPr>
              <a:spLocks noChangeShapeType="1"/>
            </p:cNvSpPr>
            <p:nvPr/>
          </p:nvSpPr>
          <p:spPr bwMode="auto">
            <a:xfrm>
              <a:off x="1481" y="1680"/>
              <a:ext cx="0" cy="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8" name="Rectangle 16"/>
            <p:cNvSpPr>
              <a:spLocks noChangeArrowheads="1"/>
            </p:cNvSpPr>
            <p:nvPr/>
          </p:nvSpPr>
          <p:spPr bwMode="auto">
            <a:xfrm>
              <a:off x="3457" y="796"/>
              <a:ext cx="1000" cy="3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9" name="Rectangle 17"/>
            <p:cNvSpPr>
              <a:spLocks noChangeArrowheads="1"/>
            </p:cNvSpPr>
            <p:nvPr/>
          </p:nvSpPr>
          <p:spPr bwMode="auto">
            <a:xfrm>
              <a:off x="3696" y="840"/>
              <a:ext cx="614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CPU-2</a:t>
              </a:r>
            </a:p>
          </p:txBody>
        </p:sp>
        <p:sp>
          <p:nvSpPr>
            <p:cNvPr id="1559570" name="Line 18"/>
            <p:cNvSpPr>
              <a:spLocks noChangeShapeType="1"/>
            </p:cNvSpPr>
            <p:nvPr/>
          </p:nvSpPr>
          <p:spPr bwMode="auto">
            <a:xfrm>
              <a:off x="4045" y="1696"/>
              <a:ext cx="0" cy="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1" name="Rectangle 19"/>
            <p:cNvSpPr>
              <a:spLocks noChangeArrowheads="1"/>
            </p:cNvSpPr>
            <p:nvPr/>
          </p:nvSpPr>
          <p:spPr bwMode="auto">
            <a:xfrm>
              <a:off x="4696" y="1299"/>
              <a:ext cx="87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cache-2</a:t>
              </a:r>
            </a:p>
          </p:txBody>
        </p:sp>
        <p:sp>
          <p:nvSpPr>
            <p:cNvPr id="1559572" name="Rectangle 20"/>
            <p:cNvSpPr>
              <a:spLocks noChangeArrowheads="1"/>
            </p:cNvSpPr>
            <p:nvPr/>
          </p:nvSpPr>
          <p:spPr bwMode="auto">
            <a:xfrm>
              <a:off x="3441" y="1236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3" name="Line 21"/>
            <p:cNvSpPr>
              <a:spLocks noChangeShapeType="1"/>
            </p:cNvSpPr>
            <p:nvPr/>
          </p:nvSpPr>
          <p:spPr bwMode="auto">
            <a:xfrm>
              <a:off x="4037" y="1128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4" name="Line 22"/>
            <p:cNvSpPr>
              <a:spLocks noChangeShapeType="1"/>
            </p:cNvSpPr>
            <p:nvPr/>
          </p:nvSpPr>
          <p:spPr bwMode="auto">
            <a:xfrm>
              <a:off x="3441" y="1352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5" name="Line 23"/>
            <p:cNvSpPr>
              <a:spLocks noChangeShapeType="1"/>
            </p:cNvSpPr>
            <p:nvPr/>
          </p:nvSpPr>
          <p:spPr bwMode="auto">
            <a:xfrm>
              <a:off x="3449" y="1552"/>
              <a:ext cx="1204" cy="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6" name="Rectangle 24"/>
            <p:cNvSpPr>
              <a:spLocks noChangeArrowheads="1"/>
            </p:cNvSpPr>
            <p:nvPr/>
          </p:nvSpPr>
          <p:spPr bwMode="auto">
            <a:xfrm>
              <a:off x="3216" y="1311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  <p:sp>
          <p:nvSpPr>
            <p:cNvPr id="1559577" name="Rectangle 25"/>
            <p:cNvSpPr>
              <a:spLocks noChangeArrowheads="1"/>
            </p:cNvSpPr>
            <p:nvPr/>
          </p:nvSpPr>
          <p:spPr bwMode="auto">
            <a:xfrm>
              <a:off x="3487" y="2187"/>
              <a:ext cx="914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memory</a:t>
              </a:r>
            </a:p>
          </p:txBody>
        </p:sp>
        <p:sp>
          <p:nvSpPr>
            <p:cNvPr id="1559578" name="Rectangle 26"/>
            <p:cNvSpPr>
              <a:spLocks noChangeArrowheads="1"/>
            </p:cNvSpPr>
            <p:nvPr/>
          </p:nvSpPr>
          <p:spPr bwMode="auto">
            <a:xfrm>
              <a:off x="2232" y="2124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9" name="Line 27"/>
            <p:cNvSpPr>
              <a:spLocks noChangeShapeType="1"/>
            </p:cNvSpPr>
            <p:nvPr/>
          </p:nvSpPr>
          <p:spPr bwMode="auto">
            <a:xfrm>
              <a:off x="2828" y="2016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80" name="Line 28"/>
            <p:cNvSpPr>
              <a:spLocks noChangeShapeType="1"/>
            </p:cNvSpPr>
            <p:nvPr/>
          </p:nvSpPr>
          <p:spPr bwMode="auto">
            <a:xfrm>
              <a:off x="2232" y="2240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81" name="Line 29"/>
            <p:cNvSpPr>
              <a:spLocks noChangeShapeType="1"/>
            </p:cNvSpPr>
            <p:nvPr/>
          </p:nvSpPr>
          <p:spPr bwMode="auto">
            <a:xfrm>
              <a:off x="2240" y="2440"/>
              <a:ext cx="12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82" name="Rectangle 30"/>
            <p:cNvSpPr>
              <a:spLocks noChangeArrowheads="1"/>
            </p:cNvSpPr>
            <p:nvPr/>
          </p:nvSpPr>
          <p:spPr bwMode="auto">
            <a:xfrm>
              <a:off x="2007" y="2199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C109EC36-0784-0D4F-B510-596ADD7E4286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7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 with Parallel I/O</a:t>
            </a:r>
          </a:p>
        </p:txBody>
      </p:sp>
      <p:sp>
        <p:nvSpPr>
          <p:cNvPr id="1571843" name="Rectangle 3"/>
          <p:cNvSpPr>
            <a:spLocks noChangeArrowheads="1"/>
          </p:cNvSpPr>
          <p:nvPr/>
        </p:nvSpPr>
        <p:spPr bwMode="auto">
          <a:xfrm>
            <a:off x="1041400" y="4622800"/>
            <a:ext cx="6986588" cy="1631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Memory      Disk: Physical memory may be</a:t>
            </a:r>
          </a:p>
          <a:p>
            <a:pPr algn="l">
              <a:spcBef>
                <a:spcPct val="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                             stale if</a:t>
            </a:r>
            <a:r>
              <a:rPr lang="en-US" sz="2000" dirty="0" smtClean="0">
                <a:solidFill>
                  <a:srgbClr val="56127A"/>
                </a:solidFill>
                <a:latin typeface="Verdana" charset="0"/>
              </a:rPr>
              <a:t> cache 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copy is dirty</a:t>
            </a:r>
            <a:endParaRPr lang="en-US" sz="2000" u="sng" dirty="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/>
            </a:r>
            <a:br>
              <a:rPr lang="en-US" sz="2000" dirty="0">
                <a:solidFill>
                  <a:srgbClr val="56127A"/>
                </a:solidFill>
                <a:latin typeface="Verdana" charset="0"/>
              </a:rPr>
            </a:b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Disk     Memory:  Cache may hold </a:t>
            </a:r>
            <a:r>
              <a:rPr lang="en-US" sz="2000" dirty="0" smtClean="0">
                <a:solidFill>
                  <a:srgbClr val="56127A"/>
                </a:solidFill>
                <a:latin typeface="Verdana" charset="0"/>
              </a:rPr>
              <a:t>stale 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data and not 			see memory writes </a:t>
            </a:r>
            <a:endParaRPr lang="en-US" sz="2000" u="sng" dirty="0">
              <a:solidFill>
                <a:srgbClr val="56127A"/>
              </a:solidFill>
              <a:latin typeface="Verdana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79500" y="1446213"/>
            <a:ext cx="6769100" cy="3494087"/>
            <a:chOff x="680" y="911"/>
            <a:chExt cx="4264" cy="2201"/>
          </a:xfrm>
        </p:grpSpPr>
        <p:sp>
          <p:nvSpPr>
            <p:cNvPr id="1571845" name="Rectangle 5"/>
            <p:cNvSpPr>
              <a:spLocks noChangeArrowheads="1"/>
            </p:cNvSpPr>
            <p:nvPr/>
          </p:nvSpPr>
          <p:spPr bwMode="auto">
            <a:xfrm>
              <a:off x="4350" y="2699"/>
              <a:ext cx="5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 DISK</a:t>
              </a:r>
            </a:p>
          </p:txBody>
        </p:sp>
        <p:sp>
          <p:nvSpPr>
            <p:cNvPr id="1571846" name="Rectangle 6"/>
            <p:cNvSpPr>
              <a:spLocks noChangeArrowheads="1"/>
            </p:cNvSpPr>
            <p:nvPr/>
          </p:nvSpPr>
          <p:spPr bwMode="auto">
            <a:xfrm>
              <a:off x="2830" y="2366"/>
              <a:ext cx="5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latin typeface="Verdana" charset="0"/>
                </a:rPr>
                <a:t> </a:t>
              </a:r>
              <a:r>
                <a:rPr lang="en-US" sz="2000">
                  <a:latin typeface="Verdana" charset="0"/>
                </a:rPr>
                <a:t>DMA</a:t>
              </a:r>
            </a:p>
          </p:txBody>
        </p:sp>
        <p:sp>
          <p:nvSpPr>
            <p:cNvPr id="1571847" name="Rectangle 7"/>
            <p:cNvSpPr>
              <a:spLocks noChangeArrowheads="1"/>
            </p:cNvSpPr>
            <p:nvPr/>
          </p:nvSpPr>
          <p:spPr bwMode="auto">
            <a:xfrm>
              <a:off x="3630" y="1067"/>
              <a:ext cx="76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Physical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Memory</a:t>
              </a:r>
            </a:p>
          </p:txBody>
        </p:sp>
        <p:sp>
          <p:nvSpPr>
            <p:cNvPr id="1571848" name="Rectangle 8"/>
            <p:cNvSpPr>
              <a:spLocks noChangeArrowheads="1"/>
            </p:cNvSpPr>
            <p:nvPr/>
          </p:nvSpPr>
          <p:spPr bwMode="auto">
            <a:xfrm>
              <a:off x="680" y="1400"/>
              <a:ext cx="560" cy="6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49" name="Rectangle 9"/>
            <p:cNvSpPr>
              <a:spLocks noChangeArrowheads="1"/>
            </p:cNvSpPr>
            <p:nvPr/>
          </p:nvSpPr>
          <p:spPr bwMode="auto">
            <a:xfrm>
              <a:off x="702" y="1596"/>
              <a:ext cx="51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Proc.</a:t>
              </a:r>
              <a:endParaRPr lang="en-US" sz="2400">
                <a:latin typeface="Verdana" charset="0"/>
              </a:endParaRPr>
            </a:p>
          </p:txBody>
        </p:sp>
        <p:sp>
          <p:nvSpPr>
            <p:cNvPr id="1571850" name="Oval 10"/>
            <p:cNvSpPr>
              <a:spLocks noChangeArrowheads="1"/>
            </p:cNvSpPr>
            <p:nvPr/>
          </p:nvSpPr>
          <p:spPr bwMode="auto">
            <a:xfrm>
              <a:off x="4376" y="2936"/>
              <a:ext cx="560" cy="176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51" name="Oval 11"/>
            <p:cNvSpPr>
              <a:spLocks noChangeArrowheads="1"/>
            </p:cNvSpPr>
            <p:nvPr/>
          </p:nvSpPr>
          <p:spPr bwMode="auto">
            <a:xfrm>
              <a:off x="4376" y="2120"/>
              <a:ext cx="560" cy="176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52" name="Line 12"/>
            <p:cNvSpPr>
              <a:spLocks noChangeShapeType="1"/>
            </p:cNvSpPr>
            <p:nvPr/>
          </p:nvSpPr>
          <p:spPr bwMode="auto">
            <a:xfrm>
              <a:off x="4368" y="2208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53" name="Line 13"/>
            <p:cNvSpPr>
              <a:spLocks noChangeShapeType="1"/>
            </p:cNvSpPr>
            <p:nvPr/>
          </p:nvSpPr>
          <p:spPr bwMode="auto">
            <a:xfrm>
              <a:off x="4944" y="2208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54" name="Rectangle 14"/>
            <p:cNvSpPr>
              <a:spLocks noChangeArrowheads="1"/>
            </p:cNvSpPr>
            <p:nvPr/>
          </p:nvSpPr>
          <p:spPr bwMode="auto">
            <a:xfrm>
              <a:off x="3656" y="1016"/>
              <a:ext cx="752" cy="9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55" name="Rectangle 15"/>
            <p:cNvSpPr>
              <a:spLocks noChangeArrowheads="1"/>
            </p:cNvSpPr>
            <p:nvPr/>
          </p:nvSpPr>
          <p:spPr bwMode="auto">
            <a:xfrm>
              <a:off x="2840" y="2312"/>
              <a:ext cx="608" cy="41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56" name="Rectangle 16"/>
            <p:cNvSpPr>
              <a:spLocks noChangeArrowheads="1"/>
            </p:cNvSpPr>
            <p:nvPr/>
          </p:nvSpPr>
          <p:spPr bwMode="auto">
            <a:xfrm>
              <a:off x="1784" y="1304"/>
              <a:ext cx="656" cy="75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57" name="Line 17"/>
            <p:cNvSpPr>
              <a:spLocks noChangeShapeType="1"/>
            </p:cNvSpPr>
            <p:nvPr/>
          </p:nvSpPr>
          <p:spPr bwMode="auto">
            <a:xfrm>
              <a:off x="3456" y="2496"/>
              <a:ext cx="912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58" name="Rectangle 18"/>
            <p:cNvSpPr>
              <a:spLocks noChangeArrowheads="1"/>
            </p:cNvSpPr>
            <p:nvPr/>
          </p:nvSpPr>
          <p:spPr bwMode="auto">
            <a:xfrm>
              <a:off x="1810" y="1750"/>
              <a:ext cx="6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Cache</a:t>
              </a:r>
            </a:p>
          </p:txBody>
        </p:sp>
        <p:sp>
          <p:nvSpPr>
            <p:cNvPr id="1571859" name="Arc 19"/>
            <p:cNvSpPr>
              <a:spLocks/>
            </p:cNvSpPr>
            <p:nvPr/>
          </p:nvSpPr>
          <p:spPr bwMode="auto">
            <a:xfrm>
              <a:off x="3397" y="2064"/>
              <a:ext cx="1200" cy="384"/>
            </a:xfrm>
            <a:custGeom>
              <a:avLst/>
              <a:gdLst>
                <a:gd name="G0" fmla="+- 18899 0 0"/>
                <a:gd name="G1" fmla="+- 0 0 0"/>
                <a:gd name="G2" fmla="+- 21600 0 0"/>
                <a:gd name="T0" fmla="*/ 18899 w 18899"/>
                <a:gd name="T1" fmla="*/ 21600 h 21600"/>
                <a:gd name="T2" fmla="*/ 0 w 18899"/>
                <a:gd name="T3" fmla="*/ 10459 h 21600"/>
                <a:gd name="T4" fmla="*/ 18899 w 1889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899" h="21600" fill="none" extrusionOk="0">
                  <a:moveTo>
                    <a:pt x="18899" y="21599"/>
                  </a:moveTo>
                  <a:cubicBezTo>
                    <a:pt x="11041" y="21599"/>
                    <a:pt x="3804" y="17333"/>
                    <a:pt x="0" y="10458"/>
                  </a:cubicBezTo>
                </a:path>
                <a:path w="18899" h="21600" stroke="0" extrusionOk="0">
                  <a:moveTo>
                    <a:pt x="18899" y="21599"/>
                  </a:moveTo>
                  <a:cubicBezTo>
                    <a:pt x="11041" y="21599"/>
                    <a:pt x="3804" y="17333"/>
                    <a:pt x="0" y="10458"/>
                  </a:cubicBezTo>
                  <a:lnTo>
                    <a:pt x="18899" y="0"/>
                  </a:lnTo>
                  <a:close/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 type="stealth" w="med" len="lg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60" name="Arc 20"/>
            <p:cNvSpPr>
              <a:spLocks/>
            </p:cNvSpPr>
            <p:nvPr/>
          </p:nvSpPr>
          <p:spPr bwMode="auto">
            <a:xfrm>
              <a:off x="3361" y="1777"/>
              <a:ext cx="576" cy="288"/>
            </a:xfrm>
            <a:custGeom>
              <a:avLst/>
              <a:gdLst>
                <a:gd name="G0" fmla="+- 17114 0 0"/>
                <a:gd name="G1" fmla="+- 21600 0 0"/>
                <a:gd name="G2" fmla="+- 21600 0 0"/>
                <a:gd name="T0" fmla="*/ 0 w 17114"/>
                <a:gd name="T1" fmla="*/ 8422 h 21600"/>
                <a:gd name="T2" fmla="*/ 17084 w 17114"/>
                <a:gd name="T3" fmla="*/ 0 h 21600"/>
                <a:gd name="T4" fmla="*/ 17114 w 171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14" h="21600" fill="none" extrusionOk="0">
                  <a:moveTo>
                    <a:pt x="-1" y="8421"/>
                  </a:moveTo>
                  <a:cubicBezTo>
                    <a:pt x="4082" y="3119"/>
                    <a:pt x="10392" y="9"/>
                    <a:pt x="17084" y="0"/>
                  </a:cubicBezTo>
                </a:path>
                <a:path w="17114" h="21600" stroke="0" extrusionOk="0">
                  <a:moveTo>
                    <a:pt x="-1" y="8421"/>
                  </a:moveTo>
                  <a:cubicBezTo>
                    <a:pt x="4082" y="3119"/>
                    <a:pt x="10392" y="9"/>
                    <a:pt x="17084" y="0"/>
                  </a:cubicBezTo>
                  <a:lnTo>
                    <a:pt x="17114" y="21600"/>
                  </a:lnTo>
                  <a:close/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61" name="Rectangle 21"/>
            <p:cNvSpPr>
              <a:spLocks noChangeArrowheads="1"/>
            </p:cNvSpPr>
            <p:nvPr/>
          </p:nvSpPr>
          <p:spPr bwMode="auto">
            <a:xfrm>
              <a:off x="3892" y="1544"/>
              <a:ext cx="276" cy="36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62" name="Rectangle 22"/>
            <p:cNvSpPr>
              <a:spLocks noChangeArrowheads="1"/>
            </p:cNvSpPr>
            <p:nvPr/>
          </p:nvSpPr>
          <p:spPr bwMode="auto">
            <a:xfrm>
              <a:off x="2778" y="1299"/>
              <a:ext cx="697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Memory</a:t>
              </a: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  Bus</a:t>
              </a:r>
            </a:p>
          </p:txBody>
        </p:sp>
        <p:sp>
          <p:nvSpPr>
            <p:cNvPr id="1571863" name="Line 23"/>
            <p:cNvSpPr>
              <a:spLocks noChangeShapeType="1"/>
            </p:cNvSpPr>
            <p:nvPr/>
          </p:nvSpPr>
          <p:spPr bwMode="auto">
            <a:xfrm>
              <a:off x="1248" y="1728"/>
              <a:ext cx="528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64" name="Rectangle 24" descr="Light vertical"/>
            <p:cNvSpPr>
              <a:spLocks noChangeArrowheads="1"/>
            </p:cNvSpPr>
            <p:nvPr/>
          </p:nvSpPr>
          <p:spPr bwMode="auto">
            <a:xfrm>
              <a:off x="3896" y="1592"/>
              <a:ext cx="272" cy="80"/>
            </a:xfrm>
            <a:prstGeom prst="rect">
              <a:avLst/>
            </a:prstGeom>
            <a:pattFill prst="ltVert">
              <a:fgClr>
                <a:schemeClr val="accent1"/>
              </a:fgClr>
              <a:bgClr>
                <a:schemeClr val="bg1"/>
              </a:bgClr>
            </a:patt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65" name="Rectangle 25" descr="Light vertical"/>
            <p:cNvSpPr>
              <a:spLocks noChangeArrowheads="1"/>
            </p:cNvSpPr>
            <p:nvPr/>
          </p:nvSpPr>
          <p:spPr bwMode="auto">
            <a:xfrm>
              <a:off x="3896" y="1784"/>
              <a:ext cx="272" cy="80"/>
            </a:xfrm>
            <a:prstGeom prst="rect">
              <a:avLst/>
            </a:prstGeom>
            <a:pattFill prst="ltVert">
              <a:fgClr>
                <a:schemeClr val="accent1"/>
              </a:fgClr>
              <a:bgClr>
                <a:schemeClr val="bg1"/>
              </a:bgClr>
            </a:patt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66" name="Rectangle 26" descr="Light vertical"/>
            <p:cNvSpPr>
              <a:spLocks noChangeArrowheads="1"/>
            </p:cNvSpPr>
            <p:nvPr/>
          </p:nvSpPr>
          <p:spPr bwMode="auto">
            <a:xfrm>
              <a:off x="1976" y="1400"/>
              <a:ext cx="272" cy="80"/>
            </a:xfrm>
            <a:prstGeom prst="rect">
              <a:avLst/>
            </a:prstGeom>
            <a:pattFill prst="ltVert">
              <a:fgClr>
                <a:schemeClr val="accent1"/>
              </a:fgClr>
              <a:bgClr>
                <a:schemeClr val="bg1"/>
              </a:bgClr>
            </a:patt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67" name="Rectangle 27" descr="Light vertical"/>
            <p:cNvSpPr>
              <a:spLocks noChangeArrowheads="1"/>
            </p:cNvSpPr>
            <p:nvPr/>
          </p:nvSpPr>
          <p:spPr bwMode="auto">
            <a:xfrm>
              <a:off x="1976" y="1592"/>
              <a:ext cx="272" cy="80"/>
            </a:xfrm>
            <a:prstGeom prst="rect">
              <a:avLst/>
            </a:prstGeom>
            <a:pattFill prst="ltVert">
              <a:fgClr>
                <a:schemeClr val="accent1"/>
              </a:fgClr>
              <a:bgClr>
                <a:schemeClr val="bg1"/>
              </a:bgClr>
            </a:patt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68" name="Line 28"/>
            <p:cNvSpPr>
              <a:spLocks noChangeShapeType="1"/>
            </p:cNvSpPr>
            <p:nvPr/>
          </p:nvSpPr>
          <p:spPr bwMode="auto">
            <a:xfrm>
              <a:off x="2448" y="1680"/>
              <a:ext cx="120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69" name="Rectangle 29"/>
            <p:cNvSpPr>
              <a:spLocks noChangeArrowheads="1"/>
            </p:cNvSpPr>
            <p:nvPr/>
          </p:nvSpPr>
          <p:spPr bwMode="auto">
            <a:xfrm>
              <a:off x="4564" y="2360"/>
              <a:ext cx="276" cy="32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70" name="Line 30"/>
            <p:cNvSpPr>
              <a:spLocks noChangeShapeType="1"/>
            </p:cNvSpPr>
            <p:nvPr/>
          </p:nvSpPr>
          <p:spPr bwMode="auto">
            <a:xfrm>
              <a:off x="3072" y="1680"/>
              <a:ext cx="0" cy="624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71" name="Arc 31"/>
            <p:cNvSpPr>
              <a:spLocks/>
            </p:cNvSpPr>
            <p:nvPr/>
          </p:nvSpPr>
          <p:spPr bwMode="auto">
            <a:xfrm>
              <a:off x="3313" y="1897"/>
              <a:ext cx="96" cy="360"/>
            </a:xfrm>
            <a:custGeom>
              <a:avLst/>
              <a:gdLst>
                <a:gd name="G0" fmla="+- 21600 0 0"/>
                <a:gd name="G1" fmla="+- 18877 0 0"/>
                <a:gd name="G2" fmla="+- 21600 0 0"/>
                <a:gd name="T0" fmla="*/ 21600 w 21600"/>
                <a:gd name="T1" fmla="*/ 40477 h 40477"/>
                <a:gd name="T2" fmla="*/ 11101 w 21600"/>
                <a:gd name="T3" fmla="*/ 0 h 40477"/>
                <a:gd name="T4" fmla="*/ 21600 w 21600"/>
                <a:gd name="T5" fmla="*/ 18877 h 40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0477" fill="none" extrusionOk="0">
                  <a:moveTo>
                    <a:pt x="21600" y="40476"/>
                  </a:moveTo>
                  <a:cubicBezTo>
                    <a:pt x="9670" y="40477"/>
                    <a:pt x="0" y="30806"/>
                    <a:pt x="0" y="18877"/>
                  </a:cubicBezTo>
                  <a:cubicBezTo>
                    <a:pt x="0" y="11036"/>
                    <a:pt x="4248" y="3811"/>
                    <a:pt x="11101" y="0"/>
                  </a:cubicBezTo>
                </a:path>
                <a:path w="21600" h="40477" stroke="0" extrusionOk="0">
                  <a:moveTo>
                    <a:pt x="21600" y="40476"/>
                  </a:moveTo>
                  <a:cubicBezTo>
                    <a:pt x="9670" y="40477"/>
                    <a:pt x="0" y="30806"/>
                    <a:pt x="0" y="18877"/>
                  </a:cubicBezTo>
                  <a:cubicBezTo>
                    <a:pt x="0" y="11036"/>
                    <a:pt x="4248" y="3811"/>
                    <a:pt x="11101" y="0"/>
                  </a:cubicBezTo>
                  <a:lnTo>
                    <a:pt x="21600" y="18877"/>
                  </a:lnTo>
                  <a:close/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72" name="Rectangle 32"/>
            <p:cNvSpPr>
              <a:spLocks noChangeArrowheads="1"/>
            </p:cNvSpPr>
            <p:nvPr/>
          </p:nvSpPr>
          <p:spPr bwMode="auto">
            <a:xfrm>
              <a:off x="1910" y="911"/>
              <a:ext cx="1154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Cached portions</a:t>
              </a:r>
            </a:p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       of page</a:t>
              </a:r>
            </a:p>
          </p:txBody>
        </p:sp>
        <p:sp>
          <p:nvSpPr>
            <p:cNvPr id="1571873" name="Arc 33"/>
            <p:cNvSpPr>
              <a:spLocks/>
            </p:cNvSpPr>
            <p:nvPr/>
          </p:nvSpPr>
          <p:spPr bwMode="auto">
            <a:xfrm>
              <a:off x="1681" y="1009"/>
              <a:ext cx="240" cy="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967 w 21967"/>
                <a:gd name="T1" fmla="*/ 43197 h 43200"/>
                <a:gd name="T2" fmla="*/ 21508 w 21967"/>
                <a:gd name="T3" fmla="*/ 0 h 43200"/>
                <a:gd name="T4" fmla="*/ 21600 w 2196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67" h="43200" fill="none" extrusionOk="0">
                  <a:moveTo>
                    <a:pt x="21966" y="43196"/>
                  </a:moveTo>
                  <a:cubicBezTo>
                    <a:pt x="21844" y="43198"/>
                    <a:pt x="21722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6"/>
                    <a:pt x="9614" y="50"/>
                    <a:pt x="21508" y="0"/>
                  </a:cubicBezTo>
                </a:path>
                <a:path w="21967" h="43200" stroke="0" extrusionOk="0">
                  <a:moveTo>
                    <a:pt x="21966" y="43196"/>
                  </a:moveTo>
                  <a:cubicBezTo>
                    <a:pt x="21844" y="43198"/>
                    <a:pt x="21722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6"/>
                    <a:pt x="9614" y="50"/>
                    <a:pt x="21508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74" name="Arc 34"/>
            <p:cNvSpPr>
              <a:spLocks/>
            </p:cNvSpPr>
            <p:nvPr/>
          </p:nvSpPr>
          <p:spPr bwMode="auto">
            <a:xfrm>
              <a:off x="1681" y="1344"/>
              <a:ext cx="240" cy="96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599"/>
                  </a:moveTo>
                  <a:cubicBezTo>
                    <a:pt x="9670" y="21599"/>
                    <a:pt x="-1" y="11929"/>
                    <a:pt x="-1" y="-1"/>
                  </a:cubicBezTo>
                </a:path>
                <a:path w="21600" h="21600" stroke="0" extrusionOk="0">
                  <a:moveTo>
                    <a:pt x="21600" y="21599"/>
                  </a:moveTo>
                  <a:cubicBezTo>
                    <a:pt x="9670" y="21599"/>
                    <a:pt x="-1" y="11929"/>
                    <a:pt x="-1" y="-1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1875" name="Rectangle 35"/>
            <p:cNvSpPr>
              <a:spLocks noChangeArrowheads="1"/>
            </p:cNvSpPr>
            <p:nvPr/>
          </p:nvSpPr>
          <p:spPr bwMode="auto">
            <a:xfrm>
              <a:off x="3350" y="2015"/>
              <a:ext cx="10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 DMA transfers</a:t>
              </a:r>
            </a:p>
          </p:txBody>
        </p:sp>
        <p:sp>
          <p:nvSpPr>
            <p:cNvPr id="1571876" name="Line 36"/>
            <p:cNvSpPr>
              <a:spLocks noChangeShapeType="1"/>
            </p:cNvSpPr>
            <p:nvPr/>
          </p:nvSpPr>
          <p:spPr bwMode="auto">
            <a:xfrm>
              <a:off x="1440" y="3034"/>
              <a:ext cx="14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71877" name="Line 37"/>
          <p:cNvSpPr>
            <a:spLocks noChangeShapeType="1"/>
          </p:cNvSpPr>
          <p:nvPr/>
        </p:nvSpPr>
        <p:spPr bwMode="auto">
          <a:xfrm>
            <a:off x="1782763" y="5730875"/>
            <a:ext cx="2286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BD058884-EFCC-7C4C-8296-C859A3286BF4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7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Snoopy Cache</a:t>
            </a:r>
            <a:r>
              <a:rPr lang="en-US" sz="3600" i="1"/>
              <a:t> </a:t>
            </a:r>
            <a:r>
              <a:rPr lang="en-US" sz="2800" i="1"/>
              <a:t>Goodman 1983</a:t>
            </a:r>
          </a:p>
        </p:txBody>
      </p:sp>
      <p:sp>
        <p:nvSpPr>
          <p:cNvPr id="157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193800"/>
            <a:ext cx="7683500" cy="1890713"/>
          </a:xfrm>
        </p:spPr>
        <p:txBody>
          <a:bodyPr/>
          <a:lstStyle/>
          <a:p>
            <a:r>
              <a:rPr lang="en-US"/>
              <a:t>Idea: Have cache watch (or snoop upon) DMA transfers, and then “do the right thing”</a:t>
            </a:r>
          </a:p>
          <a:p>
            <a:r>
              <a:rPr lang="en-US"/>
              <a:t>Snoopy cache tags are dual-ported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673225" y="3163888"/>
            <a:ext cx="6602413" cy="2919412"/>
            <a:chOff x="1054" y="1993"/>
            <a:chExt cx="4159" cy="1839"/>
          </a:xfrm>
        </p:grpSpPr>
        <p:sp>
          <p:nvSpPr>
            <p:cNvPr id="1573893" name="Rectangle 5"/>
            <p:cNvSpPr>
              <a:spLocks noChangeArrowheads="1"/>
            </p:cNvSpPr>
            <p:nvPr/>
          </p:nvSpPr>
          <p:spPr bwMode="auto">
            <a:xfrm>
              <a:off x="1064" y="2648"/>
              <a:ext cx="560" cy="75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894" name="Rectangle 6"/>
            <p:cNvSpPr>
              <a:spLocks noChangeArrowheads="1"/>
            </p:cNvSpPr>
            <p:nvPr/>
          </p:nvSpPr>
          <p:spPr bwMode="auto">
            <a:xfrm>
              <a:off x="1054" y="2844"/>
              <a:ext cx="64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 Proc.</a:t>
              </a:r>
              <a:r>
                <a:rPr lang="en-US" sz="2400">
                  <a:latin typeface="Verdana" charset="0"/>
                </a:rPr>
                <a:t> </a:t>
              </a:r>
            </a:p>
          </p:txBody>
        </p:sp>
        <p:sp>
          <p:nvSpPr>
            <p:cNvPr id="1573895" name="Rectangle 7"/>
            <p:cNvSpPr>
              <a:spLocks noChangeArrowheads="1"/>
            </p:cNvSpPr>
            <p:nvPr/>
          </p:nvSpPr>
          <p:spPr bwMode="auto">
            <a:xfrm>
              <a:off x="2120" y="2552"/>
              <a:ext cx="944" cy="128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896" name="Rectangle 8"/>
            <p:cNvSpPr>
              <a:spLocks noChangeArrowheads="1"/>
            </p:cNvSpPr>
            <p:nvPr/>
          </p:nvSpPr>
          <p:spPr bwMode="auto">
            <a:xfrm>
              <a:off x="2250" y="3534"/>
              <a:ext cx="6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 Cache</a:t>
              </a:r>
            </a:p>
          </p:txBody>
        </p:sp>
        <p:sp>
          <p:nvSpPr>
            <p:cNvPr id="1573897" name="Rectangle 9"/>
            <p:cNvSpPr>
              <a:spLocks noChangeArrowheads="1"/>
            </p:cNvSpPr>
            <p:nvPr/>
          </p:nvSpPr>
          <p:spPr bwMode="auto">
            <a:xfrm>
              <a:off x="3642" y="2665"/>
              <a:ext cx="1571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Snoopy read port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attached to Memory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Bus</a:t>
              </a:r>
            </a:p>
          </p:txBody>
        </p:sp>
        <p:sp>
          <p:nvSpPr>
            <p:cNvPr id="1573898" name="Line 10"/>
            <p:cNvSpPr>
              <a:spLocks noChangeShapeType="1"/>
            </p:cNvSpPr>
            <p:nvPr/>
          </p:nvSpPr>
          <p:spPr bwMode="auto">
            <a:xfrm>
              <a:off x="1632" y="2784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899" name="Line 11"/>
            <p:cNvSpPr>
              <a:spLocks noChangeShapeType="1"/>
            </p:cNvSpPr>
            <p:nvPr/>
          </p:nvSpPr>
          <p:spPr bwMode="auto">
            <a:xfrm>
              <a:off x="1632" y="2880"/>
              <a:ext cx="6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900" name="Line 12"/>
            <p:cNvSpPr>
              <a:spLocks noChangeShapeType="1"/>
            </p:cNvSpPr>
            <p:nvPr/>
          </p:nvSpPr>
          <p:spPr bwMode="auto">
            <a:xfrm>
              <a:off x="1632" y="3264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901" name="Rectangle 13"/>
            <p:cNvSpPr>
              <a:spLocks noChangeArrowheads="1"/>
            </p:cNvSpPr>
            <p:nvPr/>
          </p:nvSpPr>
          <p:spPr bwMode="auto">
            <a:xfrm>
              <a:off x="2264" y="3128"/>
              <a:ext cx="656" cy="3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902" name="Rectangle 14"/>
            <p:cNvSpPr>
              <a:spLocks noChangeArrowheads="1"/>
            </p:cNvSpPr>
            <p:nvPr/>
          </p:nvSpPr>
          <p:spPr bwMode="auto">
            <a:xfrm>
              <a:off x="2264" y="2696"/>
              <a:ext cx="656" cy="3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903" name="Rectangle 15"/>
            <p:cNvSpPr>
              <a:spLocks noChangeArrowheads="1"/>
            </p:cNvSpPr>
            <p:nvPr/>
          </p:nvSpPr>
          <p:spPr bwMode="auto">
            <a:xfrm>
              <a:off x="2346" y="3123"/>
              <a:ext cx="52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 Data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(lines)</a:t>
              </a:r>
            </a:p>
          </p:txBody>
        </p:sp>
        <p:sp>
          <p:nvSpPr>
            <p:cNvPr id="1573904" name="Rectangle 16"/>
            <p:cNvSpPr>
              <a:spLocks noChangeArrowheads="1"/>
            </p:cNvSpPr>
            <p:nvPr/>
          </p:nvSpPr>
          <p:spPr bwMode="auto">
            <a:xfrm>
              <a:off x="2250" y="2691"/>
              <a:ext cx="701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Tags and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    State</a:t>
              </a:r>
            </a:p>
          </p:txBody>
        </p:sp>
        <p:sp>
          <p:nvSpPr>
            <p:cNvPr id="1573905" name="Line 17"/>
            <p:cNvSpPr>
              <a:spLocks noChangeShapeType="1"/>
            </p:cNvSpPr>
            <p:nvPr/>
          </p:nvSpPr>
          <p:spPr bwMode="auto">
            <a:xfrm>
              <a:off x="2928" y="2784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906" name="Line 18"/>
            <p:cNvSpPr>
              <a:spLocks noChangeShapeType="1"/>
            </p:cNvSpPr>
            <p:nvPr/>
          </p:nvSpPr>
          <p:spPr bwMode="auto">
            <a:xfrm>
              <a:off x="2928" y="2880"/>
              <a:ext cx="6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907" name="Rectangle 19"/>
            <p:cNvSpPr>
              <a:spLocks noChangeArrowheads="1"/>
            </p:cNvSpPr>
            <p:nvPr/>
          </p:nvSpPr>
          <p:spPr bwMode="auto">
            <a:xfrm>
              <a:off x="1712" y="2556"/>
              <a:ext cx="20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A</a:t>
              </a:r>
            </a:p>
          </p:txBody>
        </p:sp>
        <p:sp>
          <p:nvSpPr>
            <p:cNvPr id="1573908" name="Rectangle 20"/>
            <p:cNvSpPr>
              <a:spLocks noChangeArrowheads="1"/>
            </p:cNvSpPr>
            <p:nvPr/>
          </p:nvSpPr>
          <p:spPr bwMode="auto">
            <a:xfrm>
              <a:off x="1760" y="3276"/>
              <a:ext cx="21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D</a:t>
              </a:r>
            </a:p>
          </p:txBody>
        </p:sp>
        <p:sp>
          <p:nvSpPr>
            <p:cNvPr id="1573909" name="Rectangle 21"/>
            <p:cNvSpPr>
              <a:spLocks noChangeArrowheads="1"/>
            </p:cNvSpPr>
            <p:nvPr/>
          </p:nvSpPr>
          <p:spPr bwMode="auto">
            <a:xfrm>
              <a:off x="1672" y="2852"/>
              <a:ext cx="43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R/W </a:t>
              </a:r>
            </a:p>
          </p:txBody>
        </p:sp>
        <p:sp>
          <p:nvSpPr>
            <p:cNvPr id="1573910" name="Line 22"/>
            <p:cNvSpPr>
              <a:spLocks noChangeShapeType="1"/>
            </p:cNvSpPr>
            <p:nvPr/>
          </p:nvSpPr>
          <p:spPr bwMode="auto">
            <a:xfrm flipV="1">
              <a:off x="1920" y="2112"/>
              <a:ext cx="0" cy="6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911" name="Line 23"/>
            <p:cNvSpPr>
              <a:spLocks noChangeShapeType="1"/>
            </p:cNvSpPr>
            <p:nvPr/>
          </p:nvSpPr>
          <p:spPr bwMode="auto">
            <a:xfrm>
              <a:off x="1920" y="2112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912" name="Line 24"/>
            <p:cNvSpPr>
              <a:spLocks noChangeShapeType="1"/>
            </p:cNvSpPr>
            <p:nvPr/>
          </p:nvSpPr>
          <p:spPr bwMode="auto">
            <a:xfrm flipV="1">
              <a:off x="2016" y="2256"/>
              <a:ext cx="0" cy="6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913" name="Line 25"/>
            <p:cNvSpPr>
              <a:spLocks noChangeShapeType="1"/>
            </p:cNvSpPr>
            <p:nvPr/>
          </p:nvSpPr>
          <p:spPr bwMode="auto">
            <a:xfrm>
              <a:off x="2016" y="2256"/>
              <a:ext cx="6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914" name="Rectangle 26"/>
            <p:cNvSpPr>
              <a:spLocks noChangeArrowheads="1"/>
            </p:cNvSpPr>
            <p:nvPr/>
          </p:nvSpPr>
          <p:spPr bwMode="auto">
            <a:xfrm>
              <a:off x="2682" y="1993"/>
              <a:ext cx="202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Used to drive Memory Bus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when Cache is Bus Master</a:t>
              </a:r>
            </a:p>
          </p:txBody>
        </p:sp>
        <p:sp>
          <p:nvSpPr>
            <p:cNvPr id="1573915" name="Rectangle 27"/>
            <p:cNvSpPr>
              <a:spLocks noChangeArrowheads="1"/>
            </p:cNvSpPr>
            <p:nvPr/>
          </p:nvSpPr>
          <p:spPr bwMode="auto">
            <a:xfrm>
              <a:off x="3248" y="2556"/>
              <a:ext cx="20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A</a:t>
              </a:r>
            </a:p>
          </p:txBody>
        </p:sp>
        <p:sp>
          <p:nvSpPr>
            <p:cNvPr id="1573916" name="Rectangle 28"/>
            <p:cNvSpPr>
              <a:spLocks noChangeArrowheads="1"/>
            </p:cNvSpPr>
            <p:nvPr/>
          </p:nvSpPr>
          <p:spPr bwMode="auto">
            <a:xfrm>
              <a:off x="3168" y="2860"/>
              <a:ext cx="43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R/W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07ACDF41-6897-8049-831F-D0AB3D39587B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7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Snoopy Cache Actions for DMA</a:t>
            </a:r>
          </a:p>
        </p:txBody>
      </p:sp>
      <p:sp>
        <p:nvSpPr>
          <p:cNvPr id="1575939" name="Rectangle 3"/>
          <p:cNvSpPr>
            <a:spLocks noChangeArrowheads="1"/>
          </p:cNvSpPr>
          <p:nvPr/>
        </p:nvSpPr>
        <p:spPr bwMode="auto">
          <a:xfrm>
            <a:off x="685800" y="1447800"/>
            <a:ext cx="7162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</a:bodyPr>
          <a:lstStyle/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>
                <a:solidFill>
                  <a:srgbClr val="56127A"/>
                </a:solidFill>
              </a:rPr>
              <a:t>Observed Bus       </a:t>
            </a:r>
            <a:br>
              <a:rPr lang="en-US" sz="2000">
                <a:solidFill>
                  <a:srgbClr val="56127A"/>
                </a:solidFill>
              </a:rPr>
            </a:br>
            <a:r>
              <a:rPr lang="en-US" sz="2000">
                <a:solidFill>
                  <a:srgbClr val="56127A"/>
                </a:solidFill>
              </a:rPr>
              <a:t>   Cycle                 Cache State                    Cache Action</a:t>
            </a:r>
          </a:p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endParaRPr lang="en-US" sz="2400">
              <a:solidFill>
                <a:srgbClr val="56127A"/>
              </a:solidFill>
            </a:endParaRPr>
          </a:p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800"/>
              <a:t>                      </a:t>
            </a:r>
            <a:r>
              <a:rPr lang="en-US" sz="2000"/>
              <a:t>Address not cached</a:t>
            </a:r>
          </a:p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>
                <a:solidFill>
                  <a:srgbClr val="56127A"/>
                </a:solidFill>
              </a:rPr>
              <a:t>DMA Read</a:t>
            </a:r>
            <a:r>
              <a:rPr lang="en-US" sz="2800"/>
              <a:t>         </a:t>
            </a:r>
            <a:r>
              <a:rPr lang="en-US" sz="2000"/>
              <a:t>Cached, unmodified</a:t>
            </a:r>
          </a:p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>
                <a:solidFill>
                  <a:srgbClr val="56127A"/>
                </a:solidFill>
              </a:rPr>
              <a:t>Memory      Disk</a:t>
            </a:r>
            <a:r>
              <a:rPr lang="en-US" sz="2400">
                <a:solidFill>
                  <a:schemeClr val="accent2"/>
                </a:solidFill>
              </a:rPr>
              <a:t>    </a:t>
            </a:r>
            <a:r>
              <a:rPr lang="en-US" sz="2000"/>
              <a:t>Cached, modified</a:t>
            </a:r>
            <a:endParaRPr lang="en-US" sz="2800"/>
          </a:p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800"/>
              <a:t>                      </a:t>
            </a:r>
            <a:r>
              <a:rPr lang="en-US" sz="2000"/>
              <a:t>Address not cached</a:t>
            </a:r>
          </a:p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>
                <a:solidFill>
                  <a:srgbClr val="56127A"/>
                </a:solidFill>
              </a:rPr>
              <a:t>DMA Write </a:t>
            </a:r>
            <a:r>
              <a:rPr lang="en-US" sz="2800"/>
              <a:t>         </a:t>
            </a:r>
            <a:r>
              <a:rPr lang="en-US" sz="2000"/>
              <a:t>Cached, unmodified</a:t>
            </a:r>
            <a:endParaRPr lang="en-US" sz="2800"/>
          </a:p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>
                <a:solidFill>
                  <a:srgbClr val="56127A"/>
                </a:solidFill>
              </a:rPr>
              <a:t>Disk     Memory</a:t>
            </a:r>
            <a:r>
              <a:rPr lang="en-US" sz="2400">
                <a:solidFill>
                  <a:schemeClr val="accent2"/>
                </a:solidFill>
              </a:rPr>
              <a:t>     </a:t>
            </a:r>
            <a:r>
              <a:rPr lang="en-US" sz="2000"/>
              <a:t>Cached, modified</a:t>
            </a:r>
            <a:endParaRPr lang="en-US" sz="100" u="sng"/>
          </a:p>
        </p:txBody>
      </p:sp>
      <p:sp>
        <p:nvSpPr>
          <p:cNvPr id="1575940" name="Line 4"/>
          <p:cNvSpPr>
            <a:spLocks noChangeShapeType="1"/>
          </p:cNvSpPr>
          <p:nvPr/>
        </p:nvSpPr>
        <p:spPr bwMode="auto">
          <a:xfrm>
            <a:off x="685800" y="2209800"/>
            <a:ext cx="7162800" cy="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5941" name="Line 5"/>
          <p:cNvSpPr>
            <a:spLocks noChangeShapeType="1"/>
          </p:cNvSpPr>
          <p:nvPr/>
        </p:nvSpPr>
        <p:spPr bwMode="auto">
          <a:xfrm>
            <a:off x="2819400" y="1371600"/>
            <a:ext cx="0" cy="4724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5942" name="Line 6"/>
          <p:cNvSpPr>
            <a:spLocks noChangeShapeType="1"/>
          </p:cNvSpPr>
          <p:nvPr/>
        </p:nvSpPr>
        <p:spPr bwMode="auto">
          <a:xfrm>
            <a:off x="5715000" y="1371600"/>
            <a:ext cx="0" cy="4724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5943" name="Line 7"/>
          <p:cNvSpPr>
            <a:spLocks noChangeShapeType="1"/>
          </p:cNvSpPr>
          <p:nvPr/>
        </p:nvSpPr>
        <p:spPr bwMode="auto">
          <a:xfrm>
            <a:off x="762000" y="6096000"/>
            <a:ext cx="7086600" cy="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5944" name="Line 8"/>
          <p:cNvSpPr>
            <a:spLocks noChangeShapeType="1"/>
          </p:cNvSpPr>
          <p:nvPr/>
        </p:nvSpPr>
        <p:spPr bwMode="auto">
          <a:xfrm>
            <a:off x="762000" y="1371600"/>
            <a:ext cx="7162800" cy="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5945" name="Line 9"/>
          <p:cNvSpPr>
            <a:spLocks noChangeShapeType="1"/>
          </p:cNvSpPr>
          <p:nvPr/>
        </p:nvSpPr>
        <p:spPr bwMode="auto">
          <a:xfrm>
            <a:off x="1752600" y="38100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5946" name="Line 10"/>
          <p:cNvSpPr>
            <a:spLocks noChangeShapeType="1"/>
          </p:cNvSpPr>
          <p:nvPr/>
        </p:nvSpPr>
        <p:spPr bwMode="auto">
          <a:xfrm>
            <a:off x="1371600" y="52578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5947" name="Rectangle 11"/>
          <p:cNvSpPr>
            <a:spLocks noChangeArrowheads="1"/>
          </p:cNvSpPr>
          <p:nvPr/>
        </p:nvSpPr>
        <p:spPr bwMode="auto">
          <a:xfrm>
            <a:off x="5867400" y="2590800"/>
            <a:ext cx="1387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No action</a:t>
            </a:r>
          </a:p>
        </p:txBody>
      </p:sp>
      <p:sp>
        <p:nvSpPr>
          <p:cNvPr id="1575948" name="Rectangle 12"/>
          <p:cNvSpPr>
            <a:spLocks noChangeArrowheads="1"/>
          </p:cNvSpPr>
          <p:nvPr/>
        </p:nvSpPr>
        <p:spPr bwMode="auto">
          <a:xfrm>
            <a:off x="5867400" y="4114800"/>
            <a:ext cx="1387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No action</a:t>
            </a:r>
          </a:p>
        </p:txBody>
      </p:sp>
      <p:sp>
        <p:nvSpPr>
          <p:cNvPr id="1575949" name="Rectangle 13"/>
          <p:cNvSpPr>
            <a:spLocks noChangeArrowheads="1"/>
          </p:cNvSpPr>
          <p:nvPr/>
        </p:nvSpPr>
        <p:spPr bwMode="auto">
          <a:xfrm>
            <a:off x="5867400" y="3124200"/>
            <a:ext cx="1387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No action</a:t>
            </a:r>
          </a:p>
        </p:txBody>
      </p:sp>
      <p:sp>
        <p:nvSpPr>
          <p:cNvPr id="1575950" name="Rectangle 14"/>
          <p:cNvSpPr>
            <a:spLocks noChangeArrowheads="1"/>
          </p:cNvSpPr>
          <p:nvPr/>
        </p:nvSpPr>
        <p:spPr bwMode="auto">
          <a:xfrm>
            <a:off x="5867400" y="3581400"/>
            <a:ext cx="2384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Cache intervenes</a:t>
            </a:r>
          </a:p>
        </p:txBody>
      </p:sp>
      <p:sp>
        <p:nvSpPr>
          <p:cNvPr id="1575951" name="Rectangle 15"/>
          <p:cNvSpPr>
            <a:spLocks noChangeArrowheads="1"/>
          </p:cNvSpPr>
          <p:nvPr/>
        </p:nvSpPr>
        <p:spPr bwMode="auto">
          <a:xfrm>
            <a:off x="5867400" y="4572000"/>
            <a:ext cx="2992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Cache purges its copy</a:t>
            </a:r>
          </a:p>
        </p:txBody>
      </p:sp>
      <p:sp>
        <p:nvSpPr>
          <p:cNvPr id="1575952" name="Rectangle 16"/>
          <p:cNvSpPr>
            <a:spLocks noChangeArrowheads="1"/>
          </p:cNvSpPr>
          <p:nvPr/>
        </p:nvSpPr>
        <p:spPr bwMode="auto">
          <a:xfrm>
            <a:off x="5943600" y="5105400"/>
            <a:ext cx="600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???</a:t>
            </a:r>
          </a:p>
        </p:txBody>
      </p:sp>
      <p:sp>
        <p:nvSpPr>
          <p:cNvPr id="1575953" name="Line 17"/>
          <p:cNvSpPr>
            <a:spLocks noChangeShapeType="1"/>
          </p:cNvSpPr>
          <p:nvPr/>
        </p:nvSpPr>
        <p:spPr bwMode="auto">
          <a:xfrm>
            <a:off x="711200" y="4127500"/>
            <a:ext cx="716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5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5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5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5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5947" grpId="0" autoUpdateAnimBg="0"/>
      <p:bldP spid="1575948" grpId="0" autoUpdateAnimBg="0"/>
      <p:bldP spid="1575949" grpId="0" autoUpdateAnimBg="0"/>
      <p:bldP spid="1575950" grpId="0" autoUpdateAnimBg="0"/>
      <p:bldP spid="1575951" grpId="0" autoUpdateAnimBg="0"/>
      <p:bldP spid="157595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2F79240-9C24-5A4F-93B6-429AE758A1C3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7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Memory Multiprocessor</a:t>
            </a:r>
          </a:p>
        </p:txBody>
      </p:sp>
      <p:sp>
        <p:nvSpPr>
          <p:cNvPr id="1577987" name="Rectangle 3"/>
          <p:cNvSpPr>
            <a:spLocks noChangeArrowheads="1"/>
          </p:cNvSpPr>
          <p:nvPr/>
        </p:nvSpPr>
        <p:spPr bwMode="auto">
          <a:xfrm>
            <a:off x="1765300" y="2374900"/>
            <a:ext cx="736600" cy="660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988" name="Rectangle 4"/>
          <p:cNvSpPr>
            <a:spLocks noChangeArrowheads="1"/>
          </p:cNvSpPr>
          <p:nvPr/>
        </p:nvSpPr>
        <p:spPr bwMode="auto">
          <a:xfrm>
            <a:off x="1524000" y="5486400"/>
            <a:ext cx="716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</a:bodyPr>
          <a:lstStyle/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400"/>
              <a:t>   Use snoopy mechanism to keep all processors’ view of memory coherent</a:t>
            </a:r>
          </a:p>
        </p:txBody>
      </p:sp>
      <p:sp>
        <p:nvSpPr>
          <p:cNvPr id="1577989" name="Rectangle 5"/>
          <p:cNvSpPr>
            <a:spLocks noChangeArrowheads="1"/>
          </p:cNvSpPr>
          <p:nvPr/>
        </p:nvSpPr>
        <p:spPr bwMode="auto">
          <a:xfrm>
            <a:off x="1858963" y="2476500"/>
            <a:ext cx="569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1</a:t>
            </a:r>
          </a:p>
        </p:txBody>
      </p:sp>
      <p:sp>
        <p:nvSpPr>
          <p:cNvPr id="1577990" name="Rectangle 6"/>
          <p:cNvSpPr>
            <a:spLocks noChangeArrowheads="1"/>
          </p:cNvSpPr>
          <p:nvPr/>
        </p:nvSpPr>
        <p:spPr bwMode="auto">
          <a:xfrm>
            <a:off x="1765300" y="3365500"/>
            <a:ext cx="736600" cy="660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991" name="Rectangle 7"/>
          <p:cNvSpPr>
            <a:spLocks noChangeArrowheads="1"/>
          </p:cNvSpPr>
          <p:nvPr/>
        </p:nvSpPr>
        <p:spPr bwMode="auto">
          <a:xfrm>
            <a:off x="1858963" y="3467100"/>
            <a:ext cx="569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2</a:t>
            </a:r>
          </a:p>
        </p:txBody>
      </p:sp>
      <p:sp>
        <p:nvSpPr>
          <p:cNvPr id="1577992" name="Rectangle 8"/>
          <p:cNvSpPr>
            <a:spLocks noChangeArrowheads="1"/>
          </p:cNvSpPr>
          <p:nvPr/>
        </p:nvSpPr>
        <p:spPr bwMode="auto">
          <a:xfrm>
            <a:off x="1765300" y="4356100"/>
            <a:ext cx="736600" cy="660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993" name="Rectangle 9"/>
          <p:cNvSpPr>
            <a:spLocks noChangeArrowheads="1"/>
          </p:cNvSpPr>
          <p:nvPr/>
        </p:nvSpPr>
        <p:spPr bwMode="auto">
          <a:xfrm>
            <a:off x="1858963" y="4457700"/>
            <a:ext cx="569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3</a:t>
            </a:r>
          </a:p>
        </p:txBody>
      </p:sp>
      <p:sp>
        <p:nvSpPr>
          <p:cNvPr id="1577994" name="Rectangle 10"/>
          <p:cNvSpPr>
            <a:spLocks noChangeArrowheads="1"/>
          </p:cNvSpPr>
          <p:nvPr/>
        </p:nvSpPr>
        <p:spPr bwMode="auto">
          <a:xfrm>
            <a:off x="3289300" y="2374900"/>
            <a:ext cx="812800" cy="660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995" name="Rectangle 11"/>
          <p:cNvSpPr>
            <a:spLocks noChangeArrowheads="1"/>
          </p:cNvSpPr>
          <p:nvPr/>
        </p:nvSpPr>
        <p:spPr bwMode="auto">
          <a:xfrm>
            <a:off x="3232150" y="2427288"/>
            <a:ext cx="9445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Snoopy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 Cache</a:t>
            </a:r>
          </a:p>
        </p:txBody>
      </p:sp>
      <p:sp>
        <p:nvSpPr>
          <p:cNvPr id="1577996" name="Rectangle 12"/>
          <p:cNvSpPr>
            <a:spLocks noChangeArrowheads="1"/>
          </p:cNvSpPr>
          <p:nvPr/>
        </p:nvSpPr>
        <p:spPr bwMode="auto">
          <a:xfrm>
            <a:off x="3289300" y="3365500"/>
            <a:ext cx="812800" cy="660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997" name="Rectangle 13"/>
          <p:cNvSpPr>
            <a:spLocks noChangeArrowheads="1"/>
          </p:cNvSpPr>
          <p:nvPr/>
        </p:nvSpPr>
        <p:spPr bwMode="auto">
          <a:xfrm>
            <a:off x="3289300" y="4356100"/>
            <a:ext cx="812800" cy="660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998" name="Rectangle 14"/>
          <p:cNvSpPr>
            <a:spLocks noChangeArrowheads="1"/>
          </p:cNvSpPr>
          <p:nvPr/>
        </p:nvSpPr>
        <p:spPr bwMode="auto">
          <a:xfrm>
            <a:off x="5727700" y="2222500"/>
            <a:ext cx="1574800" cy="1422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999" name="Rectangle 15"/>
          <p:cNvSpPr>
            <a:spLocks noChangeArrowheads="1"/>
          </p:cNvSpPr>
          <p:nvPr/>
        </p:nvSpPr>
        <p:spPr bwMode="auto">
          <a:xfrm>
            <a:off x="5956300" y="4051300"/>
            <a:ext cx="1041400" cy="1041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00" name="Rectangle 16"/>
          <p:cNvSpPr>
            <a:spLocks noChangeArrowheads="1"/>
          </p:cNvSpPr>
          <p:nvPr/>
        </p:nvSpPr>
        <p:spPr bwMode="auto">
          <a:xfrm>
            <a:off x="6049963" y="4381500"/>
            <a:ext cx="884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DMA</a:t>
            </a:r>
          </a:p>
        </p:txBody>
      </p:sp>
      <p:sp>
        <p:nvSpPr>
          <p:cNvPr id="1578001" name="Rectangle 17"/>
          <p:cNvSpPr>
            <a:spLocks noChangeArrowheads="1"/>
          </p:cNvSpPr>
          <p:nvPr/>
        </p:nvSpPr>
        <p:spPr bwMode="auto">
          <a:xfrm>
            <a:off x="5821363" y="2552700"/>
            <a:ext cx="15224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Physical</a:t>
            </a:r>
          </a:p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 Memory</a:t>
            </a:r>
          </a:p>
        </p:txBody>
      </p:sp>
      <p:sp>
        <p:nvSpPr>
          <p:cNvPr id="1578002" name="Line 18"/>
          <p:cNvSpPr>
            <a:spLocks noChangeShapeType="1"/>
          </p:cNvSpPr>
          <p:nvPr/>
        </p:nvSpPr>
        <p:spPr bwMode="auto">
          <a:xfrm>
            <a:off x="2514600" y="2743200"/>
            <a:ext cx="762000" cy="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03" name="Line 19"/>
          <p:cNvSpPr>
            <a:spLocks noChangeShapeType="1"/>
          </p:cNvSpPr>
          <p:nvPr/>
        </p:nvSpPr>
        <p:spPr bwMode="auto">
          <a:xfrm>
            <a:off x="2514600" y="3733800"/>
            <a:ext cx="762000" cy="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04" name="Line 20"/>
          <p:cNvSpPr>
            <a:spLocks noChangeShapeType="1"/>
          </p:cNvSpPr>
          <p:nvPr/>
        </p:nvSpPr>
        <p:spPr bwMode="auto">
          <a:xfrm>
            <a:off x="2514600" y="4724400"/>
            <a:ext cx="762000" cy="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05" name="Line 21"/>
          <p:cNvSpPr>
            <a:spLocks noChangeShapeType="1"/>
          </p:cNvSpPr>
          <p:nvPr/>
        </p:nvSpPr>
        <p:spPr bwMode="auto">
          <a:xfrm>
            <a:off x="4876800" y="1905000"/>
            <a:ext cx="0" cy="335280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06" name="Line 22"/>
          <p:cNvSpPr>
            <a:spLocks noChangeShapeType="1"/>
          </p:cNvSpPr>
          <p:nvPr/>
        </p:nvSpPr>
        <p:spPr bwMode="auto">
          <a:xfrm>
            <a:off x="4114800" y="2743200"/>
            <a:ext cx="762000" cy="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07" name="Line 23"/>
          <p:cNvSpPr>
            <a:spLocks noChangeShapeType="1"/>
          </p:cNvSpPr>
          <p:nvPr/>
        </p:nvSpPr>
        <p:spPr bwMode="auto">
          <a:xfrm>
            <a:off x="4114800" y="3733800"/>
            <a:ext cx="762000" cy="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08" name="Line 24"/>
          <p:cNvSpPr>
            <a:spLocks noChangeShapeType="1"/>
          </p:cNvSpPr>
          <p:nvPr/>
        </p:nvSpPr>
        <p:spPr bwMode="auto">
          <a:xfrm>
            <a:off x="4114800" y="4724400"/>
            <a:ext cx="762000" cy="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09" name="Line 25"/>
          <p:cNvSpPr>
            <a:spLocks noChangeShapeType="1"/>
          </p:cNvSpPr>
          <p:nvPr/>
        </p:nvSpPr>
        <p:spPr bwMode="auto">
          <a:xfrm>
            <a:off x="4876800" y="4495800"/>
            <a:ext cx="1066800" cy="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10" name="Line 26"/>
          <p:cNvSpPr>
            <a:spLocks noChangeShapeType="1"/>
          </p:cNvSpPr>
          <p:nvPr/>
        </p:nvSpPr>
        <p:spPr bwMode="auto">
          <a:xfrm>
            <a:off x="4876800" y="2971800"/>
            <a:ext cx="838200" cy="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11" name="Rectangle 27"/>
          <p:cNvSpPr>
            <a:spLocks noChangeArrowheads="1"/>
          </p:cNvSpPr>
          <p:nvPr/>
        </p:nvSpPr>
        <p:spPr bwMode="auto">
          <a:xfrm>
            <a:off x="4333875" y="1357313"/>
            <a:ext cx="12096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Memory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Bus</a:t>
            </a:r>
          </a:p>
        </p:txBody>
      </p:sp>
      <p:sp>
        <p:nvSpPr>
          <p:cNvPr id="1578012" name="Rectangle 28"/>
          <p:cNvSpPr>
            <a:spLocks noChangeArrowheads="1"/>
          </p:cNvSpPr>
          <p:nvPr/>
        </p:nvSpPr>
        <p:spPr bwMode="auto">
          <a:xfrm>
            <a:off x="3222625" y="3417888"/>
            <a:ext cx="9445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Snoopy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 Cache</a:t>
            </a:r>
          </a:p>
        </p:txBody>
      </p:sp>
      <p:sp>
        <p:nvSpPr>
          <p:cNvPr id="1578013" name="Rectangle 29"/>
          <p:cNvSpPr>
            <a:spLocks noChangeArrowheads="1"/>
          </p:cNvSpPr>
          <p:nvPr/>
        </p:nvSpPr>
        <p:spPr bwMode="auto">
          <a:xfrm>
            <a:off x="3216275" y="4410075"/>
            <a:ext cx="9445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Snoopy</a:t>
            </a:r>
          </a:p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 Cache</a:t>
            </a:r>
          </a:p>
        </p:txBody>
      </p:sp>
      <p:sp>
        <p:nvSpPr>
          <p:cNvPr id="1578014" name="Line 30"/>
          <p:cNvSpPr>
            <a:spLocks noChangeShapeType="1"/>
          </p:cNvSpPr>
          <p:nvPr/>
        </p:nvSpPr>
        <p:spPr bwMode="auto">
          <a:xfrm>
            <a:off x="7010400" y="4572000"/>
            <a:ext cx="457200" cy="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15" name="Rectangle 31"/>
          <p:cNvSpPr>
            <a:spLocks noChangeArrowheads="1"/>
          </p:cNvSpPr>
          <p:nvPr/>
        </p:nvSpPr>
        <p:spPr bwMode="auto">
          <a:xfrm>
            <a:off x="7362825" y="4437063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DISKS</a:t>
            </a:r>
          </a:p>
        </p:txBody>
      </p:sp>
      <p:sp>
        <p:nvSpPr>
          <p:cNvPr id="1578016" name="Oval 32"/>
          <p:cNvSpPr>
            <a:spLocks noChangeArrowheads="1"/>
          </p:cNvSpPr>
          <p:nvPr/>
        </p:nvSpPr>
        <p:spPr bwMode="auto">
          <a:xfrm>
            <a:off x="7480300" y="4889500"/>
            <a:ext cx="889000" cy="279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17" name="Oval 33"/>
          <p:cNvSpPr>
            <a:spLocks noChangeArrowheads="1"/>
          </p:cNvSpPr>
          <p:nvPr/>
        </p:nvSpPr>
        <p:spPr bwMode="auto">
          <a:xfrm>
            <a:off x="7480300" y="4051300"/>
            <a:ext cx="889000" cy="279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18" name="Line 34"/>
          <p:cNvSpPr>
            <a:spLocks noChangeShapeType="1"/>
          </p:cNvSpPr>
          <p:nvPr/>
        </p:nvSpPr>
        <p:spPr bwMode="auto">
          <a:xfrm>
            <a:off x="7467600" y="4191000"/>
            <a:ext cx="0" cy="838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019" name="Line 35"/>
          <p:cNvSpPr>
            <a:spLocks noChangeShapeType="1"/>
          </p:cNvSpPr>
          <p:nvPr/>
        </p:nvSpPr>
        <p:spPr bwMode="auto">
          <a:xfrm>
            <a:off x="8382000" y="4191000"/>
            <a:ext cx="0" cy="838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A88A87FB-5CB8-A64C-AE19-3252980805D3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67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" y="406400"/>
            <a:ext cx="8293100" cy="889000"/>
          </a:xfrm>
          <a:noFill/>
          <a:ln/>
        </p:spPr>
        <p:txBody>
          <a:bodyPr lIns="90488" tIns="44450" rIns="90488" bIns="44450"/>
          <a:lstStyle/>
          <a:p>
            <a:r>
              <a:rPr lang="en-US" dirty="0" smtClean="0"/>
              <a:t>Snoopy Cache </a:t>
            </a:r>
            <a:r>
              <a:rPr lang="en-US" dirty="0"/>
              <a:t>Coherence </a:t>
            </a:r>
            <a:r>
              <a:rPr lang="en-US" dirty="0" smtClean="0"/>
              <a:t>Protocols</a:t>
            </a:r>
            <a:endParaRPr lang="en-US" dirty="0"/>
          </a:p>
        </p:txBody>
      </p:sp>
      <p:sp>
        <p:nvSpPr>
          <p:cNvPr id="1567747" name="Rectangle 3"/>
          <p:cNvSpPr>
            <a:spLocks noChangeArrowheads="1"/>
          </p:cNvSpPr>
          <p:nvPr/>
        </p:nvSpPr>
        <p:spPr bwMode="auto">
          <a:xfrm>
            <a:off x="685800" y="1600200"/>
            <a:ext cx="8050213" cy="341375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 dirty="0">
                <a:solidFill>
                  <a:srgbClr val="56127A"/>
                </a:solidFill>
                <a:latin typeface="Verdana" charset="0"/>
              </a:rPr>
              <a:t>write</a:t>
            </a:r>
            <a:r>
              <a:rPr lang="en-US" sz="2400" i="1" dirty="0" smtClean="0">
                <a:solidFill>
                  <a:srgbClr val="56127A"/>
                </a:solidFill>
                <a:latin typeface="Verdana" charset="0"/>
              </a:rPr>
              <a:t> miss:</a:t>
            </a:r>
            <a:r>
              <a:rPr lang="en-US" sz="2400" i="1" dirty="0" smtClean="0">
                <a:latin typeface="Verdana" charset="0"/>
              </a:rPr>
              <a:t>  </a:t>
            </a:r>
            <a:endParaRPr lang="en-US" sz="2400" i="1" dirty="0"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400" dirty="0">
                <a:latin typeface="Verdana" charset="0"/>
              </a:rPr>
              <a:t>the address is</a:t>
            </a:r>
            <a:r>
              <a:rPr lang="en-US" sz="2400" i="1" dirty="0">
                <a:latin typeface="Verdana" charset="0"/>
              </a:rPr>
              <a:t> invalidated</a:t>
            </a:r>
            <a:r>
              <a:rPr lang="en-US" sz="2400" i="1" dirty="0" smtClean="0">
                <a:latin typeface="Verdana" charset="0"/>
              </a:rPr>
              <a:t> </a:t>
            </a:r>
            <a:r>
              <a:rPr lang="en-US" sz="2400" dirty="0" smtClean="0">
                <a:latin typeface="Verdana" charset="0"/>
              </a:rPr>
              <a:t>in </a:t>
            </a:r>
            <a:r>
              <a:rPr lang="en-US" sz="2400" dirty="0">
                <a:latin typeface="Verdana" charset="0"/>
              </a:rPr>
              <a:t>all other</a:t>
            </a:r>
          </a:p>
          <a:p>
            <a:pPr lvl="1" algn="l">
              <a:spcBef>
                <a:spcPct val="0"/>
              </a:spcBef>
            </a:pPr>
            <a:r>
              <a:rPr lang="en-US" sz="2400" dirty="0">
                <a:latin typeface="Verdana" charset="0"/>
              </a:rPr>
              <a:t>caches </a:t>
            </a:r>
            <a:r>
              <a:rPr lang="en-US" sz="2400" i="1" dirty="0">
                <a:latin typeface="Verdana" charset="0"/>
              </a:rPr>
              <a:t>before</a:t>
            </a:r>
            <a:r>
              <a:rPr lang="en-US" sz="2400" dirty="0" smtClean="0">
                <a:latin typeface="Verdana" charset="0"/>
              </a:rPr>
              <a:t> the </a:t>
            </a:r>
            <a:r>
              <a:rPr lang="en-US" sz="2400" dirty="0">
                <a:latin typeface="Verdana" charset="0"/>
              </a:rPr>
              <a:t>write is performed</a:t>
            </a:r>
          </a:p>
          <a:p>
            <a:pPr algn="l">
              <a:spcBef>
                <a:spcPct val="0"/>
              </a:spcBef>
            </a:pPr>
            <a:endParaRPr lang="en-US" sz="2400" dirty="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 dirty="0">
                <a:solidFill>
                  <a:srgbClr val="56127A"/>
                </a:solidFill>
                <a:latin typeface="Verdana" charset="0"/>
              </a:rPr>
              <a:t>read</a:t>
            </a:r>
            <a:r>
              <a:rPr lang="en-US" sz="2400" i="1" dirty="0" smtClean="0">
                <a:solidFill>
                  <a:srgbClr val="56127A"/>
                </a:solidFill>
                <a:latin typeface="Verdana" charset="0"/>
              </a:rPr>
              <a:t> miss:</a:t>
            </a:r>
            <a:r>
              <a:rPr lang="en-US" sz="2400" i="1" dirty="0" smtClean="0">
                <a:latin typeface="Verdana" charset="0"/>
              </a:rPr>
              <a:t>  </a:t>
            </a:r>
            <a:endParaRPr lang="en-US" sz="2400" i="1" dirty="0"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400" dirty="0">
                <a:latin typeface="Verdana" charset="0"/>
              </a:rPr>
              <a:t>if a dirty copy is found in some cache, a write-back is performed before the memory is read  </a:t>
            </a:r>
          </a:p>
          <a:p>
            <a:pPr lvl="1" algn="l">
              <a:spcBef>
                <a:spcPct val="0"/>
              </a:spcBef>
            </a:pPr>
            <a:r>
              <a:rPr lang="en-US" sz="2000" dirty="0" smtClean="0">
                <a:latin typeface="Verdana" charset="0"/>
              </a:rPr>
              <a:t>	</a:t>
            </a:r>
            <a:endParaRPr lang="en-US" sz="2400" dirty="0" smtClean="0">
              <a:latin typeface="Verdana" charset="0"/>
            </a:endParaRPr>
          </a:p>
          <a:p>
            <a:pPr lvl="1" algn="l">
              <a:spcBef>
                <a:spcPct val="0"/>
              </a:spcBef>
            </a:pPr>
            <a:endParaRPr lang="en-US" sz="2400" dirty="0" smtClean="0"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5671</TotalTime>
  <Pages>12</Pages>
  <Words>1078</Words>
  <Application>Microsoft Macintosh PowerPoint</Application>
  <PresentationFormat>Letter Paper (8.5x11 in)</PresentationFormat>
  <Paragraphs>272</Paragraphs>
  <Slides>15</Slides>
  <Notes>14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CS252-template</vt:lpstr>
      <vt:lpstr>Office Theme</vt:lpstr>
      <vt:lpstr>CSE 490/590 Computer Architecture  Snoopy Caches II</vt:lpstr>
      <vt:lpstr>Last time…</vt:lpstr>
      <vt:lpstr>More on Coherence</vt:lpstr>
      <vt:lpstr>Memory Coherence in SMPs</vt:lpstr>
      <vt:lpstr>Problems with Parallel I/O</vt:lpstr>
      <vt:lpstr>Snoopy Cache Goodman 1983</vt:lpstr>
      <vt:lpstr>Snoopy Cache Actions for DMA</vt:lpstr>
      <vt:lpstr>Shared Memory Multiprocessor</vt:lpstr>
      <vt:lpstr>Snoopy Cache Coherence Protocols</vt:lpstr>
      <vt:lpstr>Cache State Transition Diagram The MSI protocol</vt:lpstr>
      <vt:lpstr>Two Processor Example (Reading and writing the same cache line)</vt:lpstr>
      <vt:lpstr>Observation</vt:lpstr>
      <vt:lpstr>MESI: An Enhanced MSI protocol  increased performance for private data</vt:lpstr>
      <vt:lpstr>CSE 490/590 Administrivia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376</cp:revision>
  <cp:lastPrinted>2011-04-18T13:09:51Z</cp:lastPrinted>
  <dcterms:created xsi:type="dcterms:W3CDTF">2011-04-20T13:56:33Z</dcterms:created>
  <dcterms:modified xsi:type="dcterms:W3CDTF">2011-04-20T13:56:52Z</dcterms:modified>
  <cp:category/>
</cp:coreProperties>
</file>