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8"/>
  </p:notesMasterIdLst>
  <p:handoutMasterIdLst>
    <p:handoutMasterId r:id="rId19"/>
  </p:handoutMasterIdLst>
  <p:sldIdLst>
    <p:sldId id="322" r:id="rId3"/>
    <p:sldId id="712" r:id="rId4"/>
    <p:sldId id="816" r:id="rId5"/>
    <p:sldId id="817" r:id="rId6"/>
    <p:sldId id="783" r:id="rId7"/>
    <p:sldId id="784" r:id="rId8"/>
    <p:sldId id="785" r:id="rId9"/>
    <p:sldId id="786" r:id="rId10"/>
    <p:sldId id="787" r:id="rId11"/>
    <p:sldId id="774" r:id="rId12"/>
    <p:sldId id="788" r:id="rId13"/>
    <p:sldId id="789" r:id="rId14"/>
    <p:sldId id="790" r:id="rId15"/>
    <p:sldId id="791" r:id="rId16"/>
    <p:sldId id="543" r:id="rId1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70555C-EFD3-DB43-9ECE-F9CF59F7B1AA}" type="slidenum">
              <a:rPr lang="en-US"/>
              <a:pPr/>
              <a:t>11</a:t>
            </a:fld>
            <a:endParaRPr lang="en-US"/>
          </a:p>
        </p:txBody>
      </p:sp>
      <p:sp>
        <p:nvSpPr>
          <p:cNvPr id="14991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9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C732F-9A40-CD4D-B6C3-FABD35046219}" type="slidenum">
              <a:rPr lang="en-US"/>
              <a:pPr/>
              <a:t>12</a:t>
            </a:fld>
            <a:endParaRPr lang="en-US"/>
          </a:p>
        </p:txBody>
      </p:sp>
      <p:sp>
        <p:nvSpPr>
          <p:cNvPr id="15011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6DA596-7C18-574B-9440-C7EA74A36AFF}" type="slidenum">
              <a:rPr lang="en-US"/>
              <a:pPr/>
              <a:t>13</a:t>
            </a:fld>
            <a:endParaRPr lang="en-US"/>
          </a:p>
        </p:txBody>
      </p:sp>
      <p:sp>
        <p:nvSpPr>
          <p:cNvPr id="15073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7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B7320E-620E-064F-92A4-4A30F804688C}" type="slidenum">
              <a:rPr lang="en-US"/>
              <a:pPr/>
              <a:t>14</a:t>
            </a:fld>
            <a:endParaRPr lang="en-US"/>
          </a:p>
        </p:txBody>
      </p:sp>
      <p:sp>
        <p:nvSpPr>
          <p:cNvPr id="15093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9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EF6345-F524-EC48-8C43-B1078B8854F8}" type="slidenum">
              <a:rPr lang="en-US"/>
              <a:pPr/>
              <a:t>3</a:t>
            </a:fld>
            <a:endParaRPr lang="en-US"/>
          </a:p>
        </p:txBody>
      </p:sp>
      <p:sp>
        <p:nvSpPr>
          <p:cNvPr id="1484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5CA56-5C6C-E148-A82F-42C0DDFA33B2}" type="slidenum">
              <a:rPr lang="en-US"/>
              <a:pPr/>
              <a:t>4</a:t>
            </a:fld>
            <a:endParaRPr lang="en-US"/>
          </a:p>
        </p:txBody>
      </p:sp>
      <p:sp>
        <p:nvSpPr>
          <p:cNvPr id="1486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6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09005-DBE1-EF43-8438-10EFE6033982}" type="slidenum">
              <a:rPr lang="en-US"/>
              <a:pPr/>
              <a:t>5</a:t>
            </a:fld>
            <a:endParaRPr lang="en-US"/>
          </a:p>
        </p:txBody>
      </p:sp>
      <p:sp>
        <p:nvSpPr>
          <p:cNvPr id="14888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8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403C0-55DD-7346-BF5E-1D137B891F65}" type="slidenum">
              <a:rPr lang="en-US"/>
              <a:pPr/>
              <a:t>6</a:t>
            </a:fld>
            <a:endParaRPr lang="en-US"/>
          </a:p>
        </p:txBody>
      </p:sp>
      <p:sp>
        <p:nvSpPr>
          <p:cNvPr id="14909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0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DDF762-48DB-D44D-9EE3-3A297BA236D5}" type="slidenum">
              <a:rPr lang="en-US"/>
              <a:pPr/>
              <a:t>7</a:t>
            </a:fld>
            <a:endParaRPr lang="en-US"/>
          </a:p>
        </p:txBody>
      </p:sp>
      <p:sp>
        <p:nvSpPr>
          <p:cNvPr id="14929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2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260E01-87B1-B741-BB55-F8DE4D74C992}" type="slidenum">
              <a:rPr lang="en-US"/>
              <a:pPr/>
              <a:t>8</a:t>
            </a:fld>
            <a:endParaRPr lang="en-US"/>
          </a:p>
        </p:txBody>
      </p:sp>
      <p:sp>
        <p:nvSpPr>
          <p:cNvPr id="14950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654ED5-F2D4-2848-8887-22D32C3DF3D3}" type="slidenum">
              <a:rPr lang="en-US"/>
              <a:pPr/>
              <a:t>9</a:t>
            </a:fld>
            <a:endParaRPr lang="en-US"/>
          </a:p>
        </p:txBody>
      </p:sp>
      <p:sp>
        <p:nvSpPr>
          <p:cNvPr id="14970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7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Synchronization </a:t>
            </a:r>
            <a:r>
              <a:rPr lang="en-US" smtClean="0"/>
              <a:t>and Consistency </a:t>
            </a:r>
            <a:r>
              <a:rPr lang="en-US" dirty="0" smtClean="0"/>
              <a:t>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10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class on Friday, 4/15</a:t>
            </a:r>
          </a:p>
          <a:p>
            <a:r>
              <a:rPr lang="en-US" dirty="0" smtClean="0"/>
              <a:t>Keyboards available for pickup at my office</a:t>
            </a:r>
          </a:p>
          <a:p>
            <a:pPr lvl="1"/>
            <a:r>
              <a:rPr lang="en-US" dirty="0" smtClean="0"/>
              <a:t>Today </a:t>
            </a:r>
            <a:r>
              <a:rPr lang="en-US" smtClean="0"/>
              <a:t>after 2pm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8ECACBE-8457-4041-9945-46B79F7A4C6F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9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152400"/>
            <a:ext cx="7648575" cy="831850"/>
          </a:xfrm>
        </p:spPr>
        <p:txBody>
          <a:bodyPr/>
          <a:lstStyle/>
          <a:p>
            <a:r>
              <a:rPr lang="en-US"/>
              <a:t>Memory Fences</a:t>
            </a:r>
            <a:br>
              <a:rPr lang="en-US"/>
            </a:br>
            <a:r>
              <a:rPr lang="en-US" sz="2000" i="1"/>
              <a:t>Instructions to sequentialize memory accesses</a:t>
            </a:r>
            <a:endParaRPr lang="en-US" b="0" i="1"/>
          </a:p>
        </p:txBody>
      </p:sp>
      <p:sp>
        <p:nvSpPr>
          <p:cNvPr id="1498115" name="Text Box 3"/>
          <p:cNvSpPr txBox="1">
            <a:spLocks noChangeArrowheads="1"/>
          </p:cNvSpPr>
          <p:nvPr/>
        </p:nvSpPr>
        <p:spPr bwMode="auto">
          <a:xfrm>
            <a:off x="684213" y="1317625"/>
            <a:ext cx="7415212" cy="4479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Processors with </a:t>
            </a:r>
            <a:r>
              <a:rPr lang="en-US" sz="2000" i="1">
                <a:latin typeface="Verdana" charset="0"/>
              </a:rPr>
              <a:t>relaxed or weak memory models</a:t>
            </a:r>
            <a:r>
              <a:rPr lang="en-US" sz="2000">
                <a:latin typeface="Verdana" charset="0"/>
              </a:rPr>
              <a:t> (i.e.,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permit Loads and Stores to different  addresses to be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reordered) need to provide </a:t>
            </a:r>
            <a:r>
              <a:rPr lang="en-US" sz="2000" i="1">
                <a:latin typeface="Verdana" charset="0"/>
              </a:rPr>
              <a:t>memory fence </a:t>
            </a:r>
            <a:r>
              <a:rPr lang="en-US" sz="2000">
                <a:latin typeface="Verdana" charset="0"/>
              </a:rPr>
              <a:t>instructions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to force the serialization of memory accesses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						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Examples of processors with relaxed memory models: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Sparc V8 (TSO,PSO): Membar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Sparc V9 (RMO):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Membar #LoadLoad, Membar #LoadStore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Membar #StoreLoad, Membar #StoreStore</a:t>
            </a:r>
          </a:p>
          <a:p>
            <a:pPr algn="l">
              <a:spcBef>
                <a:spcPct val="0"/>
              </a:spcBef>
            </a:pPr>
            <a:endParaRPr lang="en-US" sz="14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PowerPC (WO):  Sync, EIEIO</a:t>
            </a:r>
          </a:p>
          <a:p>
            <a:pPr lvl="1" algn="l">
              <a:spcBef>
                <a:spcPct val="0"/>
              </a:spcBef>
            </a:pPr>
            <a:endParaRPr lang="en-US" sz="1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Memory fences are expensive operations, however, one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pays the cost of serialization only when it is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3F30501-1995-FE4D-BDE6-8844D86EFEA6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0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Using Memory Fences</a:t>
            </a:r>
          </a:p>
        </p:txBody>
      </p:sp>
      <p:sp>
        <p:nvSpPr>
          <p:cNvPr id="1500163" name="Rectangle 3"/>
          <p:cNvSpPr>
            <a:spLocks noChangeArrowheads="1"/>
          </p:cNvSpPr>
          <p:nvPr/>
        </p:nvSpPr>
        <p:spPr bwMode="auto">
          <a:xfrm>
            <a:off x="1284288" y="4246563"/>
            <a:ext cx="2039937" cy="295275"/>
          </a:xfrm>
          <a:prstGeom prst="rect">
            <a:avLst/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000" i="1">
              <a:solidFill>
                <a:schemeClr val="bg2"/>
              </a:solidFill>
              <a:latin typeface="Verdana" charset="0"/>
            </a:endParaRPr>
          </a:p>
        </p:txBody>
      </p:sp>
      <p:sp>
        <p:nvSpPr>
          <p:cNvPr id="1500164" name="Text Box 4"/>
          <p:cNvSpPr txBox="1">
            <a:spLocks noChangeArrowheads="1"/>
          </p:cNvSpPr>
          <p:nvPr/>
        </p:nvSpPr>
        <p:spPr bwMode="auto">
          <a:xfrm>
            <a:off x="388938" y="3260725"/>
            <a:ext cx="3382962" cy="1920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Producer posting Item x: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Load R</a:t>
            </a:r>
            <a:r>
              <a:rPr lang="en-US" sz="2000" baseline="-25000">
                <a:latin typeface="Verdana" charset="0"/>
              </a:rPr>
              <a:t>tail</a:t>
            </a:r>
            <a:r>
              <a:rPr lang="en-US" sz="2000"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Store (R</a:t>
            </a:r>
            <a:r>
              <a:rPr lang="en-US" sz="2000" baseline="-25000">
                <a:latin typeface="Verdana" charset="0"/>
              </a:rPr>
              <a:t>tail</a:t>
            </a:r>
            <a:r>
              <a:rPr lang="en-US" sz="2000">
                <a:latin typeface="Verdana" charset="0"/>
              </a:rPr>
              <a:t>), x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Membar</a:t>
            </a:r>
            <a:r>
              <a:rPr lang="en-US" sz="2000" baseline="-25000">
                <a:latin typeface="Verdana" charset="0"/>
              </a:rPr>
              <a:t>SS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R</a:t>
            </a:r>
            <a:r>
              <a:rPr lang="en-US" sz="2000" baseline="-25000">
                <a:latin typeface="Verdana" charset="0"/>
              </a:rPr>
              <a:t>tail</a:t>
            </a:r>
            <a:r>
              <a:rPr lang="en-US" sz="2000">
                <a:latin typeface="Verdana" charset="0"/>
              </a:rPr>
              <a:t>=R</a:t>
            </a:r>
            <a:r>
              <a:rPr lang="en-US" sz="2000" baseline="-25000">
                <a:latin typeface="Verdana" charset="0"/>
              </a:rPr>
              <a:t>tail</a:t>
            </a:r>
            <a:r>
              <a:rPr lang="en-US" sz="2000"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Store (tail), R</a:t>
            </a:r>
            <a:r>
              <a:rPr lang="en-US" sz="2000" baseline="-25000">
                <a:latin typeface="Verdana" charset="0"/>
              </a:rPr>
              <a:t>tail</a:t>
            </a:r>
            <a:endParaRPr lang="en-US" sz="2000">
              <a:latin typeface="Verdana" charset="0"/>
            </a:endParaRPr>
          </a:p>
        </p:txBody>
      </p:sp>
      <p:sp>
        <p:nvSpPr>
          <p:cNvPr id="1500165" name="Rectangle 5"/>
          <p:cNvSpPr>
            <a:spLocks noChangeArrowheads="1"/>
          </p:cNvSpPr>
          <p:nvPr/>
        </p:nvSpPr>
        <p:spPr bwMode="auto">
          <a:xfrm>
            <a:off x="5818188" y="4424363"/>
            <a:ext cx="2039937" cy="295275"/>
          </a:xfrm>
          <a:prstGeom prst="rect">
            <a:avLst/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000" i="1">
              <a:solidFill>
                <a:schemeClr val="bg2"/>
              </a:solidFill>
              <a:latin typeface="Verdana" charset="0"/>
            </a:endParaRPr>
          </a:p>
        </p:txBody>
      </p:sp>
      <p:sp>
        <p:nvSpPr>
          <p:cNvPr id="1500166" name="Text Box 6"/>
          <p:cNvSpPr txBox="1">
            <a:spLocks noChangeArrowheads="1"/>
          </p:cNvSpPr>
          <p:nvPr/>
        </p:nvSpPr>
        <p:spPr bwMode="auto">
          <a:xfrm>
            <a:off x="4897438" y="3146425"/>
            <a:ext cx="4010025" cy="2835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Consumer: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Load R</a:t>
            </a:r>
            <a:r>
              <a:rPr lang="en-US" sz="2000" baseline="-25000">
                <a:latin typeface="Verdana" charset="0"/>
              </a:rPr>
              <a:t>head</a:t>
            </a:r>
            <a:r>
              <a:rPr lang="en-US" sz="2000">
                <a:latin typeface="Verdana" charset="0"/>
              </a:rPr>
              <a:t>, (head)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spin:	Load R</a:t>
            </a:r>
            <a:r>
              <a:rPr lang="en-US" sz="2000" baseline="-25000">
                <a:latin typeface="Verdana" charset="0"/>
              </a:rPr>
              <a:t>tail</a:t>
            </a:r>
            <a:r>
              <a:rPr lang="en-US" sz="2000"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if R</a:t>
            </a:r>
            <a:r>
              <a:rPr lang="en-US" sz="2000" baseline="-25000">
                <a:latin typeface="Verdana" charset="0"/>
              </a:rPr>
              <a:t>head</a:t>
            </a:r>
            <a:r>
              <a:rPr lang="en-US" sz="2000">
                <a:latin typeface="Verdana" charset="0"/>
              </a:rPr>
              <a:t>==R</a:t>
            </a:r>
            <a:r>
              <a:rPr lang="en-US" sz="2000" baseline="-25000">
                <a:latin typeface="Verdana" charset="0"/>
              </a:rPr>
              <a:t>tail </a:t>
            </a:r>
            <a:r>
              <a:rPr lang="en-US" sz="2000">
                <a:latin typeface="Verdana" charset="0"/>
              </a:rPr>
              <a:t>goto spin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Membar</a:t>
            </a:r>
            <a:r>
              <a:rPr lang="en-US" sz="2000" baseline="-25000">
                <a:latin typeface="Verdana" charset="0"/>
              </a:rPr>
              <a:t>LL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Load R, (R</a:t>
            </a:r>
            <a:r>
              <a:rPr lang="en-US" sz="2000" baseline="-25000">
                <a:latin typeface="Verdana" charset="0"/>
              </a:rPr>
              <a:t>head</a:t>
            </a:r>
            <a:r>
              <a:rPr lang="en-US" sz="2000"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R</a:t>
            </a:r>
            <a:r>
              <a:rPr lang="en-US" sz="2000" baseline="-25000">
                <a:latin typeface="Verdana" charset="0"/>
              </a:rPr>
              <a:t>head</a:t>
            </a:r>
            <a:r>
              <a:rPr lang="en-US" sz="2000">
                <a:latin typeface="Verdana" charset="0"/>
              </a:rPr>
              <a:t>=R</a:t>
            </a:r>
            <a:r>
              <a:rPr lang="en-US" sz="2000" baseline="-25000">
                <a:latin typeface="Verdana" charset="0"/>
              </a:rPr>
              <a:t>head</a:t>
            </a:r>
            <a:r>
              <a:rPr lang="en-US" sz="2000"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Store (head), R</a:t>
            </a:r>
            <a:r>
              <a:rPr lang="en-US" sz="2000" baseline="-25000">
                <a:latin typeface="Verdana" charset="0"/>
              </a:rPr>
              <a:t>head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process(R)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39900" y="1104900"/>
            <a:ext cx="6383338" cy="1993900"/>
            <a:chOff x="1096" y="856"/>
            <a:chExt cx="4021" cy="1256"/>
          </a:xfrm>
        </p:grpSpPr>
        <p:sp>
          <p:nvSpPr>
            <p:cNvPr id="1500168" name="Rectangle 8"/>
            <p:cNvSpPr>
              <a:spLocks noChangeArrowheads="1"/>
            </p:cNvSpPr>
            <p:nvPr/>
          </p:nvSpPr>
          <p:spPr bwMode="auto">
            <a:xfrm>
              <a:off x="1968" y="856"/>
              <a:ext cx="1488" cy="1256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69" name="Rectangle 9" descr="75%"/>
            <p:cNvSpPr>
              <a:spLocks noChangeArrowheads="1"/>
            </p:cNvSpPr>
            <p:nvPr/>
          </p:nvSpPr>
          <p:spPr bwMode="auto">
            <a:xfrm>
              <a:off x="2544" y="1488"/>
              <a:ext cx="480" cy="528"/>
            </a:xfrm>
            <a:prstGeom prst="rect">
              <a:avLst/>
            </a:prstGeom>
            <a:pattFill prst="pct75">
              <a:fgClr>
                <a:srgbClr val="FF0000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0" name="Oval 10"/>
            <p:cNvSpPr>
              <a:spLocks noChangeArrowheads="1"/>
            </p:cNvSpPr>
            <p:nvPr/>
          </p:nvSpPr>
          <p:spPr bwMode="auto">
            <a:xfrm>
              <a:off x="1096" y="864"/>
              <a:ext cx="736" cy="60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Producer</a:t>
              </a:r>
            </a:p>
          </p:txBody>
        </p:sp>
        <p:sp>
          <p:nvSpPr>
            <p:cNvPr id="1500171" name="Oval 11"/>
            <p:cNvSpPr>
              <a:spLocks noChangeArrowheads="1"/>
            </p:cNvSpPr>
            <p:nvPr/>
          </p:nvSpPr>
          <p:spPr bwMode="auto">
            <a:xfrm>
              <a:off x="3808" y="856"/>
              <a:ext cx="762" cy="62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Consumer</a:t>
              </a:r>
            </a:p>
          </p:txBody>
        </p:sp>
        <p:sp>
          <p:nvSpPr>
            <p:cNvPr id="1500172" name="Line 12"/>
            <p:cNvSpPr>
              <a:spLocks noChangeShapeType="1"/>
            </p:cNvSpPr>
            <p:nvPr/>
          </p:nvSpPr>
          <p:spPr bwMode="auto">
            <a:xfrm>
              <a:off x="2208" y="1488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3" name="Line 13"/>
            <p:cNvSpPr>
              <a:spLocks noChangeShapeType="1"/>
            </p:cNvSpPr>
            <p:nvPr/>
          </p:nvSpPr>
          <p:spPr bwMode="auto">
            <a:xfrm>
              <a:off x="2208" y="2016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4" name="Line 14"/>
            <p:cNvSpPr>
              <a:spLocks noChangeShapeType="1"/>
            </p:cNvSpPr>
            <p:nvPr/>
          </p:nvSpPr>
          <p:spPr bwMode="auto">
            <a:xfrm>
              <a:off x="2544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5" name="Line 15"/>
            <p:cNvSpPr>
              <a:spLocks noChangeShapeType="1"/>
            </p:cNvSpPr>
            <p:nvPr/>
          </p:nvSpPr>
          <p:spPr bwMode="auto">
            <a:xfrm>
              <a:off x="2640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6" name="Line 16"/>
            <p:cNvSpPr>
              <a:spLocks noChangeShapeType="1"/>
            </p:cNvSpPr>
            <p:nvPr/>
          </p:nvSpPr>
          <p:spPr bwMode="auto">
            <a:xfrm>
              <a:off x="2736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7" name="Line 17"/>
            <p:cNvSpPr>
              <a:spLocks noChangeShapeType="1"/>
            </p:cNvSpPr>
            <p:nvPr/>
          </p:nvSpPr>
          <p:spPr bwMode="auto">
            <a:xfrm>
              <a:off x="2832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8" name="Line 18"/>
            <p:cNvSpPr>
              <a:spLocks noChangeShapeType="1"/>
            </p:cNvSpPr>
            <p:nvPr/>
          </p:nvSpPr>
          <p:spPr bwMode="auto">
            <a:xfrm>
              <a:off x="2928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79" name="Line 19"/>
            <p:cNvSpPr>
              <a:spLocks noChangeShapeType="1"/>
            </p:cNvSpPr>
            <p:nvPr/>
          </p:nvSpPr>
          <p:spPr bwMode="auto">
            <a:xfrm>
              <a:off x="3024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0" name="Rectangle 20"/>
            <p:cNvSpPr>
              <a:spLocks noChangeArrowheads="1"/>
            </p:cNvSpPr>
            <p:nvPr/>
          </p:nvSpPr>
          <p:spPr bwMode="auto">
            <a:xfrm>
              <a:off x="2112" y="912"/>
              <a:ext cx="3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tail</a:t>
              </a:r>
            </a:p>
          </p:txBody>
        </p:sp>
        <p:sp>
          <p:nvSpPr>
            <p:cNvPr id="1500181" name="Line 21"/>
            <p:cNvSpPr>
              <a:spLocks noChangeShapeType="1"/>
            </p:cNvSpPr>
            <p:nvPr/>
          </p:nvSpPr>
          <p:spPr bwMode="auto">
            <a:xfrm>
              <a:off x="2304" y="1152"/>
              <a:ext cx="192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2" name="Rectangle 22"/>
            <p:cNvSpPr>
              <a:spLocks noChangeArrowheads="1"/>
            </p:cNvSpPr>
            <p:nvPr/>
          </p:nvSpPr>
          <p:spPr bwMode="auto">
            <a:xfrm>
              <a:off x="2952" y="912"/>
              <a:ext cx="4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head</a:t>
              </a:r>
            </a:p>
          </p:txBody>
        </p:sp>
        <p:sp>
          <p:nvSpPr>
            <p:cNvPr id="1500183" name="Line 23"/>
            <p:cNvSpPr>
              <a:spLocks noChangeShapeType="1"/>
            </p:cNvSpPr>
            <p:nvPr/>
          </p:nvSpPr>
          <p:spPr bwMode="auto">
            <a:xfrm>
              <a:off x="2448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4" name="Line 24"/>
            <p:cNvSpPr>
              <a:spLocks noChangeShapeType="1"/>
            </p:cNvSpPr>
            <p:nvPr/>
          </p:nvSpPr>
          <p:spPr bwMode="auto">
            <a:xfrm flipH="1">
              <a:off x="2976" y="1152"/>
              <a:ext cx="192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5" name="Rectangle 25"/>
            <p:cNvSpPr>
              <a:spLocks noChangeArrowheads="1"/>
            </p:cNvSpPr>
            <p:nvPr/>
          </p:nvSpPr>
          <p:spPr bwMode="auto">
            <a:xfrm>
              <a:off x="1098" y="1541"/>
              <a:ext cx="507" cy="24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R</a:t>
              </a:r>
              <a:r>
                <a:rPr lang="en-US" sz="1800" baseline="-25000">
                  <a:latin typeface="Verdana" charset="0"/>
                </a:rPr>
                <a:t>tail</a:t>
              </a:r>
            </a:p>
          </p:txBody>
        </p:sp>
        <p:sp>
          <p:nvSpPr>
            <p:cNvPr id="1500186" name="Rectangle 26"/>
            <p:cNvSpPr>
              <a:spLocks noChangeArrowheads="1"/>
            </p:cNvSpPr>
            <p:nvPr/>
          </p:nvSpPr>
          <p:spPr bwMode="auto">
            <a:xfrm>
              <a:off x="3558" y="1521"/>
              <a:ext cx="499" cy="24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7" name="Rectangle 27"/>
            <p:cNvSpPr>
              <a:spLocks noChangeArrowheads="1"/>
            </p:cNvSpPr>
            <p:nvPr/>
          </p:nvSpPr>
          <p:spPr bwMode="auto">
            <a:xfrm>
              <a:off x="4618" y="1521"/>
              <a:ext cx="499" cy="2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188" name="Rectangle 28"/>
            <p:cNvSpPr>
              <a:spLocks noChangeArrowheads="1"/>
            </p:cNvSpPr>
            <p:nvPr/>
          </p:nvSpPr>
          <p:spPr bwMode="auto">
            <a:xfrm>
              <a:off x="3664" y="1526"/>
              <a:ext cx="36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r>
                <a:rPr lang="en-US" sz="1800" baseline="-25000">
                  <a:latin typeface="Verdana" charset="0"/>
                </a:rPr>
                <a:t>tail</a:t>
              </a:r>
            </a:p>
          </p:txBody>
        </p:sp>
        <p:sp>
          <p:nvSpPr>
            <p:cNvPr id="1500189" name="Rectangle 29"/>
            <p:cNvSpPr>
              <a:spLocks noChangeArrowheads="1"/>
            </p:cNvSpPr>
            <p:nvPr/>
          </p:nvSpPr>
          <p:spPr bwMode="auto">
            <a:xfrm>
              <a:off x="4079" y="1521"/>
              <a:ext cx="508" cy="24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r>
                <a:rPr lang="en-US" sz="1800" baseline="-25000">
                  <a:latin typeface="Verdana" charset="0"/>
                </a:rPr>
                <a:t>head</a:t>
              </a:r>
            </a:p>
          </p:txBody>
        </p:sp>
        <p:sp>
          <p:nvSpPr>
            <p:cNvPr id="1500190" name="Rectangle 30"/>
            <p:cNvSpPr>
              <a:spLocks noChangeArrowheads="1"/>
            </p:cNvSpPr>
            <p:nvPr/>
          </p:nvSpPr>
          <p:spPr bwMode="auto">
            <a:xfrm>
              <a:off x="4706" y="1526"/>
              <a:ext cx="21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endParaRPr lang="en-US" sz="1800" baseline="-25000">
                <a:latin typeface="Verdana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60338" y="4454525"/>
            <a:ext cx="3009900" cy="1831975"/>
            <a:chOff x="101" y="2966"/>
            <a:chExt cx="1896" cy="1154"/>
          </a:xfrm>
        </p:grpSpPr>
        <p:sp>
          <p:nvSpPr>
            <p:cNvPr id="1500192" name="Text Box 32"/>
            <p:cNvSpPr txBox="1">
              <a:spLocks noChangeArrowheads="1"/>
            </p:cNvSpPr>
            <p:nvPr/>
          </p:nvSpPr>
          <p:spPr bwMode="auto">
            <a:xfrm>
              <a:off x="101" y="3486"/>
              <a:ext cx="1896" cy="6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ensures that tail ptr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is not updated before 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x has been stored</a:t>
              </a: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500193" name="Line 33"/>
            <p:cNvSpPr>
              <a:spLocks noChangeShapeType="1"/>
            </p:cNvSpPr>
            <p:nvPr/>
          </p:nvSpPr>
          <p:spPr bwMode="auto">
            <a:xfrm flipV="1">
              <a:off x="396" y="2966"/>
              <a:ext cx="393" cy="517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381375" y="4565650"/>
            <a:ext cx="2524125" cy="1855788"/>
            <a:chOff x="2130" y="3036"/>
            <a:chExt cx="1590" cy="1169"/>
          </a:xfrm>
        </p:grpSpPr>
        <p:sp>
          <p:nvSpPr>
            <p:cNvPr id="1500195" name="Text Box 35"/>
            <p:cNvSpPr txBox="1">
              <a:spLocks noChangeArrowheads="1"/>
            </p:cNvSpPr>
            <p:nvPr/>
          </p:nvSpPr>
          <p:spPr bwMode="auto">
            <a:xfrm>
              <a:off x="2130" y="3571"/>
              <a:ext cx="1590" cy="6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ensures that R is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not loaded before 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007D0C"/>
                  </a:solidFill>
                  <a:latin typeface="Verdana" charset="0"/>
                </a:rPr>
                <a:t>x has been stored</a:t>
              </a:r>
            </a:p>
          </p:txBody>
        </p:sp>
        <p:sp>
          <p:nvSpPr>
            <p:cNvPr id="1500196" name="Line 36"/>
            <p:cNvSpPr>
              <a:spLocks noChangeShapeType="1"/>
            </p:cNvSpPr>
            <p:nvPr/>
          </p:nvSpPr>
          <p:spPr bwMode="auto">
            <a:xfrm flipV="1">
              <a:off x="3191" y="3036"/>
              <a:ext cx="489" cy="533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D06131D-D518-E44F-A3F0-3F7EB1405C00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0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392113"/>
            <a:ext cx="8267700" cy="835025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Mutual Exclusion Using Load/Store </a:t>
            </a:r>
          </a:p>
        </p:txBody>
      </p:sp>
      <p:sp>
        <p:nvSpPr>
          <p:cNvPr id="1506307" name="Rectangle 3"/>
          <p:cNvSpPr>
            <a:spLocks noChangeArrowheads="1"/>
          </p:cNvSpPr>
          <p:nvPr/>
        </p:nvSpPr>
        <p:spPr bwMode="auto">
          <a:xfrm>
            <a:off x="698500" y="1398588"/>
            <a:ext cx="6969125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A protocol based on two shared variables c1 and c2.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Initially, both c1 and c2 are 0 </a:t>
            </a:r>
            <a:r>
              <a:rPr lang="en-US" sz="2000" i="1">
                <a:latin typeface="Verdana" charset="0"/>
              </a:rPr>
              <a:t>(not busy)</a:t>
            </a:r>
          </a:p>
        </p:txBody>
      </p:sp>
      <p:sp>
        <p:nvSpPr>
          <p:cNvPr id="1506308" name="Rectangle 4"/>
          <p:cNvSpPr>
            <a:spLocks noChangeArrowheads="1"/>
          </p:cNvSpPr>
          <p:nvPr/>
        </p:nvSpPr>
        <p:spPr bwMode="auto">
          <a:xfrm>
            <a:off x="776288" y="4937125"/>
            <a:ext cx="21542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What is wrong?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52500" y="2344738"/>
            <a:ext cx="7432675" cy="2001837"/>
            <a:chOff x="600" y="1477"/>
            <a:chExt cx="4682" cy="1261"/>
          </a:xfrm>
        </p:grpSpPr>
        <p:sp>
          <p:nvSpPr>
            <p:cNvPr id="1506310" name="Rectangle 6"/>
            <p:cNvSpPr>
              <a:spLocks noChangeArrowheads="1"/>
            </p:cNvSpPr>
            <p:nvPr/>
          </p:nvSpPr>
          <p:spPr bwMode="auto">
            <a:xfrm>
              <a:off x="654" y="1491"/>
              <a:ext cx="1994" cy="120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Process 1</a:t>
              </a:r>
              <a:endParaRPr lang="en-US" sz="2000">
                <a:latin typeface="Verdana" charset="0"/>
              </a:endParaRP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...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c1=1;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L: 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if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c2=1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then go to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&lt; critical section&gt;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c1=0;</a:t>
              </a:r>
            </a:p>
          </p:txBody>
        </p:sp>
        <p:sp>
          <p:nvSpPr>
            <p:cNvPr id="1506311" name="Rectangle 7"/>
            <p:cNvSpPr>
              <a:spLocks noChangeArrowheads="1"/>
            </p:cNvSpPr>
            <p:nvPr/>
          </p:nvSpPr>
          <p:spPr bwMode="auto">
            <a:xfrm>
              <a:off x="3118" y="1477"/>
              <a:ext cx="1994" cy="120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Process 2</a:t>
              </a:r>
              <a:endParaRPr lang="en-US" sz="2000">
                <a:latin typeface="Verdana" charset="0"/>
              </a:endParaRP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...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c2=1;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L: 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if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c1=1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then go to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&lt; critical section&gt;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c2=0;</a:t>
              </a:r>
            </a:p>
          </p:txBody>
        </p:sp>
        <p:sp>
          <p:nvSpPr>
            <p:cNvPr id="1506312" name="Rectangle 8"/>
            <p:cNvSpPr>
              <a:spLocks noChangeArrowheads="1"/>
            </p:cNvSpPr>
            <p:nvPr/>
          </p:nvSpPr>
          <p:spPr bwMode="auto">
            <a:xfrm>
              <a:off x="600" y="1750"/>
              <a:ext cx="2194" cy="988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6313" name="Rectangle 9"/>
            <p:cNvSpPr>
              <a:spLocks noChangeArrowheads="1"/>
            </p:cNvSpPr>
            <p:nvPr/>
          </p:nvSpPr>
          <p:spPr bwMode="auto">
            <a:xfrm>
              <a:off x="3088" y="1750"/>
              <a:ext cx="2194" cy="988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AFFE782-2AB1-7046-BEE5-12C948C2E6E9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0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13" y="228600"/>
            <a:ext cx="82677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Mutual Exclusion: </a:t>
            </a:r>
            <a:r>
              <a:rPr lang="en-US" sz="2000" i="1"/>
              <a:t>second attempt</a:t>
            </a:r>
          </a:p>
        </p:txBody>
      </p:sp>
      <p:sp>
        <p:nvSpPr>
          <p:cNvPr id="1508355" name="Rectangle 3"/>
          <p:cNvSpPr>
            <a:spLocks noChangeArrowheads="1"/>
          </p:cNvSpPr>
          <p:nvPr/>
        </p:nvSpPr>
        <p:spPr bwMode="auto">
          <a:xfrm>
            <a:off x="711200" y="1066800"/>
            <a:ext cx="7431088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To avoid </a:t>
            </a:r>
            <a:r>
              <a:rPr lang="en-US" sz="2000" i="1">
                <a:latin typeface="Verdana" charset="0"/>
              </a:rPr>
              <a:t>deadlock</a:t>
            </a:r>
            <a:r>
              <a:rPr lang="en-US" sz="2000">
                <a:latin typeface="Verdana" charset="0"/>
              </a:rPr>
              <a:t>, let a process give up the reservation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(i.e. Process 1 sets c1 to 0) while waiting.</a:t>
            </a:r>
          </a:p>
        </p:txBody>
      </p:sp>
      <p:sp>
        <p:nvSpPr>
          <p:cNvPr id="1508356" name="Rectangle 4"/>
          <p:cNvSpPr>
            <a:spLocks noChangeArrowheads="1"/>
          </p:cNvSpPr>
          <p:nvPr/>
        </p:nvSpPr>
        <p:spPr bwMode="auto">
          <a:xfrm>
            <a:off x="723900" y="4445000"/>
            <a:ext cx="6910388" cy="161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Deadlock is not possible but with a low probability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a </a:t>
            </a:r>
            <a:r>
              <a:rPr lang="en-US" sz="2000" i="1">
                <a:latin typeface="Verdana" charset="0"/>
              </a:rPr>
              <a:t>livelock</a:t>
            </a:r>
            <a:r>
              <a:rPr lang="en-US" sz="2000">
                <a:latin typeface="Verdana" charset="0"/>
              </a:rPr>
              <a:t> may occur.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An unlucky process may never get to enter the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critical section  </a:t>
            </a:r>
            <a:r>
              <a:rPr lang="en-US" sz="2000">
                <a:latin typeface="Symbol" charset="2"/>
              </a:rPr>
              <a:t>			</a:t>
            </a:r>
            <a:r>
              <a:rPr lang="en-US" sz="2000" i="1">
                <a:latin typeface="Verdana" charset="0"/>
              </a:rPr>
              <a:t>starvation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43000" y="1984375"/>
            <a:ext cx="7481888" cy="2286000"/>
            <a:chOff x="720" y="1412"/>
            <a:chExt cx="4713" cy="1440"/>
          </a:xfrm>
        </p:grpSpPr>
        <p:sp>
          <p:nvSpPr>
            <p:cNvPr id="1508358" name="Rectangle 6"/>
            <p:cNvSpPr>
              <a:spLocks noChangeArrowheads="1"/>
            </p:cNvSpPr>
            <p:nvPr/>
          </p:nvSpPr>
          <p:spPr bwMode="auto">
            <a:xfrm>
              <a:off x="720" y="1412"/>
              <a:ext cx="2054" cy="14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Process 1</a:t>
              </a:r>
              <a:endParaRPr lang="en-US" sz="2000">
                <a:latin typeface="Verdana" charset="0"/>
              </a:endParaRP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...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L:  c1=1;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if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c2=1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then 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{ c1=0;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go to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L}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&lt; critical section&gt;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c1=0</a:t>
              </a:r>
            </a:p>
          </p:txBody>
        </p:sp>
        <p:sp>
          <p:nvSpPr>
            <p:cNvPr id="1508359" name="Rectangle 7"/>
            <p:cNvSpPr>
              <a:spLocks noChangeArrowheads="1"/>
            </p:cNvSpPr>
            <p:nvPr/>
          </p:nvSpPr>
          <p:spPr bwMode="auto">
            <a:xfrm>
              <a:off x="3224" y="1418"/>
              <a:ext cx="2054" cy="14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Process 2</a:t>
              </a:r>
              <a:endParaRPr lang="en-US" sz="2000">
                <a:latin typeface="Verdana" charset="0"/>
              </a:endParaRP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...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L:  c2=1;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if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c1=1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then 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{ c2=0;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go to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L}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&lt; critical section&gt;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c2=0</a:t>
              </a:r>
            </a:p>
          </p:txBody>
        </p:sp>
        <p:sp>
          <p:nvSpPr>
            <p:cNvPr id="1508360" name="Rectangle 8"/>
            <p:cNvSpPr>
              <a:spLocks noChangeArrowheads="1"/>
            </p:cNvSpPr>
            <p:nvPr/>
          </p:nvSpPr>
          <p:spPr bwMode="auto">
            <a:xfrm>
              <a:off x="755" y="1699"/>
              <a:ext cx="2210" cy="1145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8361" name="Rectangle 9"/>
            <p:cNvSpPr>
              <a:spLocks noChangeArrowheads="1"/>
            </p:cNvSpPr>
            <p:nvPr/>
          </p:nvSpPr>
          <p:spPr bwMode="auto">
            <a:xfrm>
              <a:off x="3219" y="1703"/>
              <a:ext cx="2214" cy="1149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835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Consistency problem</a:t>
            </a:r>
          </a:p>
          <a:p>
            <a:pPr lvl="1"/>
            <a:r>
              <a:rPr lang="en-US" dirty="0" smtClean="0"/>
              <a:t>Producer-consumer</a:t>
            </a:r>
          </a:p>
          <a:p>
            <a:r>
              <a:rPr lang="en-US" dirty="0" smtClean="0"/>
              <a:t>Sequential consistency</a:t>
            </a:r>
          </a:p>
          <a:p>
            <a:r>
              <a:rPr lang="en-US" dirty="0" smtClean="0"/>
              <a:t>Semaphores</a:t>
            </a:r>
          </a:p>
          <a:p>
            <a:r>
              <a:rPr lang="en-US" dirty="0" smtClean="0"/>
              <a:t>Instructions that can implement semaphores</a:t>
            </a:r>
          </a:p>
          <a:p>
            <a:pPr lvl="1"/>
            <a:r>
              <a:rPr lang="en-US" dirty="0" err="1" smtClean="0"/>
              <a:t>Test&amp;set</a:t>
            </a:r>
            <a:endParaRPr lang="en-US" dirty="0" smtClean="0"/>
          </a:p>
          <a:p>
            <a:pPr lvl="1"/>
            <a:r>
              <a:rPr lang="en-US" dirty="0" err="1" smtClean="0"/>
              <a:t>Fetch&amp;add</a:t>
            </a:r>
            <a:endParaRPr lang="en-US" dirty="0" smtClean="0"/>
          </a:p>
          <a:p>
            <a:pPr lvl="1"/>
            <a:r>
              <a:rPr lang="en-US" dirty="0" smtClean="0"/>
              <a:t>Swap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67A63265-B366-514C-9027-2F5638CB5126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76200"/>
            <a:ext cx="7162800" cy="889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Locks or Semaphores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E. W. Dijkstra, 1965</a:t>
            </a:r>
          </a:p>
        </p:txBody>
      </p:sp>
      <p:sp>
        <p:nvSpPr>
          <p:cNvPr id="1483779" name="Rectangle 3"/>
          <p:cNvSpPr>
            <a:spLocks noChangeArrowheads="1"/>
          </p:cNvSpPr>
          <p:nvPr/>
        </p:nvSpPr>
        <p:spPr bwMode="auto">
          <a:xfrm>
            <a:off x="877888" y="1133475"/>
            <a:ext cx="7496175" cy="3441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A </a:t>
            </a:r>
            <a:r>
              <a:rPr lang="en-US" sz="2000" i="1">
                <a:latin typeface="Verdana" charset="0"/>
              </a:rPr>
              <a:t>semaphore</a:t>
            </a:r>
            <a:r>
              <a:rPr lang="en-US" sz="2000">
                <a:latin typeface="Verdana" charset="0"/>
              </a:rPr>
              <a:t> is a non-negative integer, with the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following operations:</a:t>
            </a:r>
          </a:p>
          <a:p>
            <a:pPr algn="l">
              <a:spcBef>
                <a:spcPct val="0"/>
              </a:spcBef>
            </a:pP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P(s):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if s&gt;0, decrement s by 1, otherwise wait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V(s):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increment s by 1 and wake up one of </a:t>
            </a: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   the waiting processes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P’s and V’s must be executed atomically, i.e., without</a:t>
            </a: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interruptions </a:t>
            </a:r>
            <a:r>
              <a:rPr lang="en-US" sz="2000">
                <a:latin typeface="Verdana" charset="0"/>
              </a:rPr>
              <a:t>or</a:t>
            </a: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interleaved accesses to s </a:t>
            </a:r>
            <a:r>
              <a:rPr lang="en-US" sz="2000">
                <a:latin typeface="Verdana" charset="0"/>
              </a:rPr>
              <a:t>by other processors	</a:t>
            </a:r>
          </a:p>
        </p:txBody>
      </p:sp>
      <p:sp>
        <p:nvSpPr>
          <p:cNvPr id="1483780" name="Text Box 4"/>
          <p:cNvSpPr txBox="1">
            <a:spLocks noChangeArrowheads="1"/>
          </p:cNvSpPr>
          <p:nvPr/>
        </p:nvSpPr>
        <p:spPr bwMode="auto">
          <a:xfrm>
            <a:off x="4629150" y="4995863"/>
            <a:ext cx="4132263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initial value of s determines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the maximum no. of processes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in the critical section</a:t>
            </a:r>
          </a:p>
        </p:txBody>
      </p:sp>
      <p:sp>
        <p:nvSpPr>
          <p:cNvPr id="1483781" name="Text Box 5"/>
          <p:cNvSpPr txBox="1">
            <a:spLocks noChangeArrowheads="1"/>
          </p:cNvSpPr>
          <p:nvPr/>
        </p:nvSpPr>
        <p:spPr bwMode="auto">
          <a:xfrm>
            <a:off x="873125" y="4857750"/>
            <a:ext cx="3248025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Process i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P(s)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 &lt;critical section&gt;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V(s)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3780" grpId="0" autoUpdateAnimBg="0"/>
      <p:bldP spid="148378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D661841-8BBB-334F-80AC-461595C5A14D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152400"/>
            <a:ext cx="7937500" cy="89058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Implementation of Semaphores</a:t>
            </a:r>
            <a:endParaRPr lang="en-US" sz="2000" i="1"/>
          </a:p>
        </p:txBody>
      </p:sp>
      <p:sp>
        <p:nvSpPr>
          <p:cNvPr id="1485827" name="Rectangle 3"/>
          <p:cNvSpPr>
            <a:spLocks noChangeArrowheads="1"/>
          </p:cNvSpPr>
          <p:nvPr/>
        </p:nvSpPr>
        <p:spPr bwMode="auto">
          <a:xfrm>
            <a:off x="836613" y="1181100"/>
            <a:ext cx="7107237" cy="2162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Semaphores (mutual exclusion) can be implemented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using ordinary Load and Store instructions in the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Sequential Consistency memory model. However,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protocols for mutual exclusion are difficult to design...</a:t>
            </a:r>
          </a:p>
          <a:p>
            <a:pPr algn="l">
              <a:spcBef>
                <a:spcPct val="0"/>
              </a:spcBef>
            </a:pPr>
            <a:endParaRPr lang="en-US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Simpler solution: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</a:t>
            </a:r>
            <a:r>
              <a:rPr lang="en-US" sz="2000" i="1">
                <a:latin typeface="Verdana" charset="0"/>
              </a:rPr>
              <a:t>atomic read-modify-write instructions</a:t>
            </a:r>
            <a:endParaRPr lang="en-US" sz="1000">
              <a:latin typeface="Verdana" charset="0"/>
            </a:endParaRPr>
          </a:p>
        </p:txBody>
      </p:sp>
      <p:sp>
        <p:nvSpPr>
          <p:cNvPr id="1485828" name="Rectangle 4"/>
          <p:cNvSpPr>
            <a:spLocks noChangeArrowheads="1"/>
          </p:cNvSpPr>
          <p:nvPr/>
        </p:nvSpPr>
        <p:spPr bwMode="auto">
          <a:xfrm>
            <a:off x="255588" y="4383088"/>
            <a:ext cx="2582862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Test&amp;Set (m), R: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R==0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then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1;</a:t>
            </a:r>
          </a:p>
        </p:txBody>
      </p:sp>
      <p:sp>
        <p:nvSpPr>
          <p:cNvPr id="1485829" name="Rectangle 5"/>
          <p:cNvSpPr>
            <a:spLocks noChangeArrowheads="1"/>
          </p:cNvSpPr>
          <p:nvPr/>
        </p:nvSpPr>
        <p:spPr bwMode="auto">
          <a:xfrm>
            <a:off x="6529388" y="4383088"/>
            <a:ext cx="2192337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Swap (m), R: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</a:p>
        </p:txBody>
      </p:sp>
      <p:sp>
        <p:nvSpPr>
          <p:cNvPr id="1485830" name="Rectangle 6"/>
          <p:cNvSpPr>
            <a:spLocks noChangeArrowheads="1"/>
          </p:cNvSpPr>
          <p:nvPr/>
        </p:nvSpPr>
        <p:spPr bwMode="auto">
          <a:xfrm>
            <a:off x="3184525" y="4383088"/>
            <a:ext cx="307022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Fetch&amp;Add (m),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V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R: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 +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V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</a:p>
        </p:txBody>
      </p:sp>
      <p:sp>
        <p:nvSpPr>
          <p:cNvPr id="1485831" name="Text Box 7"/>
          <p:cNvSpPr txBox="1">
            <a:spLocks noChangeArrowheads="1"/>
          </p:cNvSpPr>
          <p:nvPr/>
        </p:nvSpPr>
        <p:spPr bwMode="auto">
          <a:xfrm>
            <a:off x="835025" y="3487738"/>
            <a:ext cx="6581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Examples: </a:t>
            </a:r>
            <a:r>
              <a:rPr lang="en-US" sz="2000" i="1">
                <a:latin typeface="Verdana" charset="0"/>
              </a:rPr>
              <a:t>m is a memory location, R is a register</a:t>
            </a:r>
            <a:endParaRPr lang="en-US" sz="2000" b="1"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8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8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8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828" grpId="0" animBg="1" autoUpdateAnimBg="0"/>
      <p:bldP spid="1485829" grpId="0" animBg="1" autoUpdateAnimBg="0"/>
      <p:bldP spid="1485830" grpId="0" animBg="1" autoUpdateAnimBg="0"/>
      <p:bldP spid="148583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195A5A4-1F65-F445-BD16-21779FBC019E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28913" y="1889125"/>
            <a:ext cx="5108575" cy="1827213"/>
            <a:chOff x="1719" y="1342"/>
            <a:chExt cx="3218" cy="115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719" y="1342"/>
              <a:ext cx="3218" cy="1151"/>
              <a:chOff x="1719" y="1342"/>
              <a:chExt cx="3218" cy="1151"/>
            </a:xfrm>
          </p:grpSpPr>
          <p:sp>
            <p:nvSpPr>
              <p:cNvPr id="1487876" name="Rectangle 4"/>
              <p:cNvSpPr>
                <a:spLocks noChangeArrowheads="1"/>
              </p:cNvSpPr>
              <p:nvPr/>
            </p:nvSpPr>
            <p:spPr bwMode="auto">
              <a:xfrm>
                <a:off x="1719" y="1342"/>
                <a:ext cx="2073" cy="1151"/>
              </a:xfrm>
              <a:prstGeom prst="rect">
                <a:avLst/>
              </a:prstGeom>
              <a:solidFill>
                <a:srgbClr val="CFBDC8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7877" name="Text Box 5"/>
              <p:cNvSpPr txBox="1">
                <a:spLocks noChangeArrowheads="1"/>
              </p:cNvSpPr>
              <p:nvPr/>
            </p:nvSpPr>
            <p:spPr bwMode="auto">
              <a:xfrm>
                <a:off x="4287" y="1599"/>
                <a:ext cx="650" cy="40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 i="1">
                    <a:latin typeface="Verdana" charset="0"/>
                  </a:rPr>
                  <a:t>Critical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 i="1">
                    <a:latin typeface="Verdana" charset="0"/>
                  </a:rPr>
                  <a:t>Section</a:t>
                </a:r>
              </a:p>
            </p:txBody>
          </p:sp>
        </p:grpSp>
        <p:sp>
          <p:nvSpPr>
            <p:cNvPr id="1487878" name="Line 6"/>
            <p:cNvSpPr>
              <a:spLocks noChangeShapeType="1"/>
            </p:cNvSpPr>
            <p:nvPr/>
          </p:nvSpPr>
          <p:spPr bwMode="auto">
            <a:xfrm flipH="1">
              <a:off x="3791" y="1781"/>
              <a:ext cx="45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87879" name="Rectangle 7"/>
          <p:cNvSpPr>
            <a:spLocks noChangeArrowheads="1"/>
          </p:cNvSpPr>
          <p:nvPr/>
        </p:nvSpPr>
        <p:spPr bwMode="auto">
          <a:xfrm>
            <a:off x="1968500" y="1206500"/>
            <a:ext cx="4073525" cy="3140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P:  	Test&amp;Set (mutex),R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temp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temp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!=0) goto P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(head)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spin: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goto spin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R,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Store (head),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V: 	Store (mutex),0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process(R)</a:t>
            </a:r>
            <a:endParaRPr lang="en-US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487880" name="Rectangle 8"/>
          <p:cNvSpPr>
            <a:spLocks noGrp="1" noChangeArrowheads="1"/>
          </p:cNvSpPr>
          <p:nvPr>
            <p:ph type="title"/>
          </p:nvPr>
        </p:nvSpPr>
        <p:spPr>
          <a:xfrm>
            <a:off x="280988" y="152400"/>
            <a:ext cx="71628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Multiple Consumers </a:t>
            </a:r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sz="2000" i="1" dirty="0" smtClean="0"/>
              <a:t>using </a:t>
            </a:r>
            <a:r>
              <a:rPr lang="en-US" sz="2000" i="1" dirty="0"/>
              <a:t>the </a:t>
            </a:r>
            <a:r>
              <a:rPr lang="en-US" sz="2000" i="1" dirty="0" err="1"/>
              <a:t>Test&amp;Set</a:t>
            </a:r>
            <a:r>
              <a:rPr lang="en-US" sz="2000" i="1" dirty="0"/>
              <a:t> Instruction</a:t>
            </a:r>
          </a:p>
        </p:txBody>
      </p:sp>
      <p:sp>
        <p:nvSpPr>
          <p:cNvPr id="1487881" name="Text Box 9"/>
          <p:cNvSpPr txBox="1">
            <a:spLocks noChangeArrowheads="1"/>
          </p:cNvSpPr>
          <p:nvPr/>
        </p:nvSpPr>
        <p:spPr bwMode="auto">
          <a:xfrm>
            <a:off x="835025" y="4502150"/>
            <a:ext cx="6896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Other atomic read-modify-write instructions (Swap,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Fetch&amp;Add, etc.) can also implement P’s and V’s</a:t>
            </a:r>
            <a:endParaRPr lang="en-US" sz="2000" b="1">
              <a:latin typeface="Courier New" charset="0"/>
            </a:endParaRPr>
          </a:p>
        </p:txBody>
      </p:sp>
      <p:sp>
        <p:nvSpPr>
          <p:cNvPr id="1487882" name="Text Box 10"/>
          <p:cNvSpPr txBox="1">
            <a:spLocks noChangeArrowheads="1"/>
          </p:cNvSpPr>
          <p:nvPr/>
        </p:nvSpPr>
        <p:spPr bwMode="auto">
          <a:xfrm>
            <a:off x="923925" y="5416550"/>
            <a:ext cx="6683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What if the process stops or is swapped out while in the critical section?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7881" grpId="0" autoUpdateAnimBg="0"/>
      <p:bldP spid="148788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34D78CB-0489-F84E-8AFA-3DDC48D889C4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9922" name="Rectangle 2"/>
          <p:cNvSpPr>
            <a:spLocks noChangeArrowheads="1"/>
          </p:cNvSpPr>
          <p:nvPr/>
        </p:nvSpPr>
        <p:spPr bwMode="auto">
          <a:xfrm>
            <a:off x="2003425" y="3575050"/>
            <a:ext cx="5083175" cy="2173288"/>
          </a:xfrm>
          <a:prstGeom prst="rect">
            <a:avLst/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9923" name="Rectangle 3"/>
          <p:cNvSpPr>
            <a:spLocks noGrp="1" noChangeArrowheads="1"/>
          </p:cNvSpPr>
          <p:nvPr>
            <p:ph type="title"/>
          </p:nvPr>
        </p:nvSpPr>
        <p:spPr>
          <a:xfrm>
            <a:off x="254000" y="76200"/>
            <a:ext cx="8086725" cy="85883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Nonblocking Synchronization</a:t>
            </a:r>
          </a:p>
        </p:txBody>
      </p:sp>
      <p:sp>
        <p:nvSpPr>
          <p:cNvPr id="1489924" name="Rectangle 4"/>
          <p:cNvSpPr>
            <a:spLocks noChangeArrowheads="1"/>
          </p:cNvSpPr>
          <p:nvPr/>
        </p:nvSpPr>
        <p:spPr bwMode="auto">
          <a:xfrm>
            <a:off x="1428750" y="1038225"/>
            <a:ext cx="5199063" cy="1927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marL="174625" indent="-174625" algn="l" defTabSz="62706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Compare&amp;Swap(m),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s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:</a:t>
            </a:r>
          </a:p>
          <a:p>
            <a:pPr marL="174625" indent="-174625" algn="l" defTabSz="62706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==M[m])</a:t>
            </a:r>
          </a:p>
          <a:p>
            <a:pPr marL="174625" indent="-174625" algn="l" defTabSz="62706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    then 	M[m]=R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s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  <a:endParaRPr lang="en-US" sz="2000" baseline="-25000">
              <a:solidFill>
                <a:srgbClr val="56127A"/>
              </a:solidFill>
              <a:latin typeface="Verdana" charset="0"/>
            </a:endParaRPr>
          </a:p>
          <a:p>
            <a:pPr marL="174625" indent="-174625" algn="l" defTabSz="627063">
              <a:spcBef>
                <a:spcPct val="0"/>
              </a:spcBef>
            </a:pP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		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s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  <a:endParaRPr lang="en-US" sz="2000" baseline="-25000">
              <a:solidFill>
                <a:srgbClr val="56127A"/>
              </a:solidFill>
              <a:latin typeface="Verdana" charset="0"/>
            </a:endParaRPr>
          </a:p>
          <a:p>
            <a:pPr marL="174625" indent="-174625" algn="l" defTabSz="627063">
              <a:spcBef>
                <a:spcPct val="0"/>
              </a:spcBef>
            </a:pP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		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status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success;</a:t>
            </a:r>
          </a:p>
          <a:p>
            <a:pPr marL="174625" indent="-174625" algn="l" defTabSz="62706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    else	status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fail;</a:t>
            </a:r>
          </a:p>
        </p:txBody>
      </p:sp>
      <p:sp>
        <p:nvSpPr>
          <p:cNvPr id="1489925" name="Rectangle 5"/>
          <p:cNvSpPr>
            <a:spLocks noChangeArrowheads="1"/>
          </p:cNvSpPr>
          <p:nvPr/>
        </p:nvSpPr>
        <p:spPr bwMode="auto">
          <a:xfrm>
            <a:off x="1174750" y="3540125"/>
            <a:ext cx="5838825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try:  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(head)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spin: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goto spin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R,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newhead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=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Compare&amp;Swap(head),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newhead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(status==fail) goto try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process(R)</a:t>
            </a:r>
          </a:p>
        </p:txBody>
      </p:sp>
      <p:sp>
        <p:nvSpPr>
          <p:cNvPr id="1489926" name="Text Box 6"/>
          <p:cNvSpPr txBox="1">
            <a:spLocks noChangeArrowheads="1"/>
          </p:cNvSpPr>
          <p:nvPr/>
        </p:nvSpPr>
        <p:spPr bwMode="auto">
          <a:xfrm>
            <a:off x="6715125" y="1428750"/>
            <a:ext cx="21050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solidFill>
                  <a:srgbClr val="004B00"/>
                </a:solidFill>
                <a:latin typeface="Verdana" charset="0"/>
              </a:rPr>
              <a:t>status</a:t>
            </a:r>
            <a:r>
              <a:rPr lang="en-US" sz="2000" i="1">
                <a:solidFill>
                  <a:srgbClr val="004B00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004B00"/>
                </a:solidFill>
                <a:latin typeface="Verdana" charset="0"/>
              </a:rPr>
              <a:t>is an</a:t>
            </a:r>
            <a:r>
              <a:rPr lang="en-US" sz="2000" i="1">
                <a:solidFill>
                  <a:srgbClr val="004B00"/>
                </a:solidFill>
                <a:latin typeface="Verdana" charset="0"/>
              </a:rPr>
              <a:t> implicit argument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8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9922" grpId="0" animBg="1"/>
      <p:bldP spid="14899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79631538-142C-8F4E-8C6E-04AE810ABB44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9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475" y="152400"/>
            <a:ext cx="8086725" cy="74453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Load-reserve &amp; Store-conditional</a:t>
            </a:r>
          </a:p>
        </p:txBody>
      </p:sp>
      <p:sp>
        <p:nvSpPr>
          <p:cNvPr id="1491971" name="Rectangle 3"/>
          <p:cNvSpPr>
            <a:spLocks noChangeArrowheads="1"/>
          </p:cNvSpPr>
          <p:nvPr/>
        </p:nvSpPr>
        <p:spPr bwMode="auto">
          <a:xfrm>
            <a:off x="420688" y="1100138"/>
            <a:ext cx="7408862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Special register(s) to hold reservation flag and address,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and the outcome of store-conditional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35138" y="4056063"/>
            <a:ext cx="4610100" cy="2289175"/>
            <a:chOff x="1093" y="2739"/>
            <a:chExt cx="2904" cy="1442"/>
          </a:xfrm>
        </p:grpSpPr>
        <p:sp>
          <p:nvSpPr>
            <p:cNvPr id="1491973" name="Rectangle 5"/>
            <p:cNvSpPr>
              <a:spLocks noChangeArrowheads="1"/>
            </p:cNvSpPr>
            <p:nvPr/>
          </p:nvSpPr>
          <p:spPr bwMode="auto">
            <a:xfrm>
              <a:off x="1555" y="2777"/>
              <a:ext cx="2414" cy="1215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1974" name="Rectangle 6"/>
            <p:cNvSpPr>
              <a:spLocks noChangeArrowheads="1"/>
            </p:cNvSpPr>
            <p:nvPr/>
          </p:nvSpPr>
          <p:spPr bwMode="auto">
            <a:xfrm>
              <a:off x="1093" y="2739"/>
              <a:ext cx="2904" cy="1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try:  	Load-reserve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, (head)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spin:	Load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tail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, (tail)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if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==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tail</a:t>
              </a:r>
              <a:r>
                <a:rPr lang="en-US" sz="1800" baseline="-25000" dirty="0">
                  <a:solidFill>
                    <a:srgbClr val="56127A"/>
                  </a:solidFill>
                  <a:latin typeface="Verdana" charset="0"/>
                </a:rPr>
                <a:t>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goto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 spin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Load R, (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)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 =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 + 1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Store-conditional (head),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1800" baseline="-25000" dirty="0" err="1">
                  <a:solidFill>
                    <a:srgbClr val="56127A"/>
                  </a:solidFill>
                  <a:latin typeface="Verdana" charset="0"/>
                </a:rPr>
                <a:t>head</a:t>
              </a:r>
              <a:endParaRPr lang="en-US" sz="1800" dirty="0">
                <a:solidFill>
                  <a:srgbClr val="56127A"/>
                </a:solidFill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if (status==fail) 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goto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 try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	</a:t>
              </a:r>
              <a:r>
                <a:rPr lang="en-US" sz="1800" dirty="0" err="1">
                  <a:solidFill>
                    <a:srgbClr val="56127A"/>
                  </a:solidFill>
                  <a:latin typeface="Verdana" charset="0"/>
                </a:rPr>
                <a:t>process(R</a:t>
              </a:r>
              <a:r>
                <a:rPr lang="en-US" sz="1800" dirty="0">
                  <a:solidFill>
                    <a:srgbClr val="56127A"/>
                  </a:solidFill>
                  <a:latin typeface="Verdana" charset="0"/>
                </a:rPr>
                <a:t>)</a:t>
              </a:r>
            </a:p>
          </p:txBody>
        </p:sp>
      </p:grpSp>
      <p:sp>
        <p:nvSpPr>
          <p:cNvPr id="1491975" name="Text Box 7"/>
          <p:cNvSpPr txBox="1">
            <a:spLocks noChangeArrowheads="1"/>
          </p:cNvSpPr>
          <p:nvPr/>
        </p:nvSpPr>
        <p:spPr bwMode="auto">
          <a:xfrm>
            <a:off x="542925" y="1857375"/>
            <a:ext cx="3463925" cy="9255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Load-reserve R, (m):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&lt;flag, adr&gt;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&lt;1, m&gt;; 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M[m];</a:t>
            </a:r>
            <a:endParaRPr lang="en-US" sz="1800" i="1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491976" name="Text Box 8"/>
          <p:cNvSpPr txBox="1">
            <a:spLocks noChangeArrowheads="1"/>
          </p:cNvSpPr>
          <p:nvPr/>
        </p:nvSpPr>
        <p:spPr bwMode="auto">
          <a:xfrm>
            <a:off x="4932363" y="1857375"/>
            <a:ext cx="3732212" cy="20240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Store-conditional (m), R:</a:t>
            </a:r>
          </a:p>
          <a:p>
            <a:pPr lvl="1"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if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&lt;flag, adr&gt; == &lt;1, m&gt; </a:t>
            </a:r>
          </a:p>
          <a:p>
            <a:pPr lvl="1"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then 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cancel other procs’ 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	   reservation on m;</a:t>
            </a:r>
          </a:p>
          <a:p>
            <a:pPr lvl="2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  M[m]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R;  </a:t>
            </a:r>
          </a:p>
          <a:p>
            <a:pPr lvl="2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   status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succeed;</a:t>
            </a:r>
          </a:p>
          <a:p>
            <a:pPr lvl="1"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else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 status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fail;</a:t>
            </a:r>
            <a:endParaRPr lang="en-US" sz="1800" i="1">
              <a:solidFill>
                <a:srgbClr val="56127A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894FBD2-12E3-DB46-A0F3-74D31F7AECCB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9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8925" y="304800"/>
            <a:ext cx="7648575" cy="642938"/>
          </a:xfrm>
        </p:spPr>
        <p:txBody>
          <a:bodyPr/>
          <a:lstStyle/>
          <a:p>
            <a:r>
              <a:rPr lang="en-US"/>
              <a:t>Performance of Locks</a:t>
            </a:r>
          </a:p>
        </p:txBody>
      </p:sp>
      <p:sp>
        <p:nvSpPr>
          <p:cNvPr id="1494019" name="Text Box 3"/>
          <p:cNvSpPr txBox="1">
            <a:spLocks noChangeArrowheads="1"/>
          </p:cNvSpPr>
          <p:nvPr/>
        </p:nvSpPr>
        <p:spPr bwMode="auto">
          <a:xfrm>
            <a:off x="835025" y="1114425"/>
            <a:ext cx="6888163" cy="4968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Blocking atomic read-modify-write instructions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e.g., Test&amp;Set, Fetch&amp;Add, Swap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	vs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Non-blocking atomic read-modify-write instructions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e.g., Compare&amp;Swap,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        Load-reserve/Store-conditional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	vs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Protocols based on ordinary Loads and Stores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Performance depends on several interacting factors: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degree of contention,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caches,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out-of-order execution of Loads and Stores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	</a:t>
            </a:r>
            <a:r>
              <a:rPr lang="en-US" sz="2000" i="1">
                <a:solidFill>
                  <a:schemeClr val="bg2"/>
                </a:solidFill>
                <a:latin typeface="Verdana" charset="0"/>
              </a:rPr>
              <a:t>later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771B1F31-701A-9848-9CDE-94B535B878F7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9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0"/>
            <a:ext cx="7248525" cy="1143000"/>
          </a:xfrm>
        </p:spPr>
        <p:txBody>
          <a:bodyPr/>
          <a:lstStyle/>
          <a:p>
            <a:r>
              <a:rPr lang="en-US"/>
              <a:t>Issues in Implementing </a:t>
            </a:r>
            <a:br>
              <a:rPr lang="en-US"/>
            </a:br>
            <a:r>
              <a:rPr lang="en-US"/>
              <a:t>Sequential Consistency</a:t>
            </a:r>
          </a:p>
        </p:txBody>
      </p:sp>
      <p:sp>
        <p:nvSpPr>
          <p:cNvPr id="1496067" name="Text Box 3"/>
          <p:cNvSpPr txBox="1">
            <a:spLocks noChangeArrowheads="1"/>
          </p:cNvSpPr>
          <p:nvPr/>
        </p:nvSpPr>
        <p:spPr bwMode="auto">
          <a:xfrm>
            <a:off x="731838" y="2674938"/>
            <a:ext cx="7002462" cy="32607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Implementation of SC is complicated by two issues</a:t>
            </a:r>
          </a:p>
          <a:p>
            <a:pPr algn="l">
              <a:spcBef>
                <a:spcPct val="0"/>
              </a:spcBef>
            </a:pPr>
            <a:endParaRPr lang="en-US" sz="14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</a:t>
            </a:r>
            <a:r>
              <a:rPr lang="en-US" sz="2000" i="1">
                <a:latin typeface="Verdana" charset="0"/>
              </a:rPr>
              <a:t>Out-of-order execution capability</a:t>
            </a:r>
            <a:endParaRPr lang="en-US" sz="2000">
              <a:latin typeface="Verdana" charset="0"/>
            </a:endParaRP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Load(a); Load(b)	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yes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Load(a); Store(b)	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yes if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a 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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Store(a); Load(b)	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yes if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a 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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Store(a); Store(b)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yes if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a 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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</a:t>
            </a:r>
          </a:p>
          <a:p>
            <a:pPr lvl="1" algn="l">
              <a:spcBef>
                <a:spcPct val="0"/>
              </a:spcBef>
            </a:pPr>
            <a:endParaRPr lang="en-US" sz="14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</a:t>
            </a:r>
            <a:r>
              <a:rPr lang="en-US" sz="2000" i="1">
                <a:latin typeface="Verdana" charset="0"/>
              </a:rPr>
              <a:t>Caches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Caches can prevent the effect of a store from 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being seen by other processors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55925" y="1206500"/>
            <a:ext cx="3086100" cy="1223963"/>
            <a:chOff x="1862" y="872"/>
            <a:chExt cx="1944" cy="771"/>
          </a:xfrm>
        </p:grpSpPr>
        <p:sp>
          <p:nvSpPr>
            <p:cNvPr id="1496069" name="Rectangle 5"/>
            <p:cNvSpPr>
              <a:spLocks noChangeArrowheads="1"/>
            </p:cNvSpPr>
            <p:nvPr/>
          </p:nvSpPr>
          <p:spPr bwMode="auto">
            <a:xfrm>
              <a:off x="2664" y="1425"/>
              <a:ext cx="243" cy="21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latin typeface="Verdana" charset="0"/>
                </a:rPr>
                <a:t>M</a:t>
              </a:r>
            </a:p>
          </p:txBody>
        </p:sp>
        <p:sp>
          <p:nvSpPr>
            <p:cNvPr id="1496070" name="Rectangle 6"/>
            <p:cNvSpPr>
              <a:spLocks noChangeArrowheads="1"/>
            </p:cNvSpPr>
            <p:nvPr/>
          </p:nvSpPr>
          <p:spPr bwMode="auto">
            <a:xfrm>
              <a:off x="1864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862" y="1097"/>
              <a:ext cx="1904" cy="330"/>
              <a:chOff x="1894" y="1041"/>
              <a:chExt cx="1840" cy="330"/>
            </a:xfrm>
          </p:grpSpPr>
          <p:sp>
            <p:nvSpPr>
              <p:cNvPr id="1496072" name="Line 8"/>
              <p:cNvSpPr>
                <a:spLocks noChangeShapeType="1"/>
              </p:cNvSpPr>
              <p:nvPr/>
            </p:nvSpPr>
            <p:spPr bwMode="auto">
              <a:xfrm>
                <a:off x="1894" y="1206"/>
                <a:ext cx="1840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3" name="Line 9"/>
              <p:cNvSpPr>
                <a:spLocks noChangeShapeType="1"/>
              </p:cNvSpPr>
              <p:nvPr/>
            </p:nvSpPr>
            <p:spPr bwMode="auto">
              <a:xfrm>
                <a:off x="2790" y="1214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4" name="Line 10"/>
              <p:cNvSpPr>
                <a:spLocks noChangeShapeType="1"/>
              </p:cNvSpPr>
              <p:nvPr/>
            </p:nvSpPr>
            <p:spPr bwMode="auto">
              <a:xfrm>
                <a:off x="1974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5" name="Line 11"/>
              <p:cNvSpPr>
                <a:spLocks noChangeShapeType="1"/>
              </p:cNvSpPr>
              <p:nvPr/>
            </p:nvSpPr>
            <p:spPr bwMode="auto">
              <a:xfrm>
                <a:off x="3654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6" name="Line 12"/>
              <p:cNvSpPr>
                <a:spLocks noChangeShapeType="1"/>
              </p:cNvSpPr>
              <p:nvPr/>
            </p:nvSpPr>
            <p:spPr bwMode="auto">
              <a:xfrm>
                <a:off x="3318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7" name="Line 13"/>
              <p:cNvSpPr>
                <a:spLocks noChangeShapeType="1"/>
              </p:cNvSpPr>
              <p:nvPr/>
            </p:nvSpPr>
            <p:spPr bwMode="auto">
              <a:xfrm>
                <a:off x="2646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8" name="Line 14"/>
              <p:cNvSpPr>
                <a:spLocks noChangeShapeType="1"/>
              </p:cNvSpPr>
              <p:nvPr/>
            </p:nvSpPr>
            <p:spPr bwMode="auto">
              <a:xfrm>
                <a:off x="2982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079" name="Line 15"/>
              <p:cNvSpPr>
                <a:spLocks noChangeShapeType="1"/>
              </p:cNvSpPr>
              <p:nvPr/>
            </p:nvSpPr>
            <p:spPr bwMode="auto">
              <a:xfrm>
                <a:off x="2310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96080" name="Rectangle 16"/>
            <p:cNvSpPr>
              <a:spLocks noChangeArrowheads="1"/>
            </p:cNvSpPr>
            <p:nvPr/>
          </p:nvSpPr>
          <p:spPr bwMode="auto">
            <a:xfrm>
              <a:off x="2209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96081" name="Rectangle 17"/>
            <p:cNvSpPr>
              <a:spLocks noChangeArrowheads="1"/>
            </p:cNvSpPr>
            <p:nvPr/>
          </p:nvSpPr>
          <p:spPr bwMode="auto">
            <a:xfrm>
              <a:off x="2555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96082" name="Rectangle 18"/>
            <p:cNvSpPr>
              <a:spLocks noChangeArrowheads="1"/>
            </p:cNvSpPr>
            <p:nvPr/>
          </p:nvSpPr>
          <p:spPr bwMode="auto">
            <a:xfrm>
              <a:off x="2900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96083" name="Rectangle 19"/>
            <p:cNvSpPr>
              <a:spLocks noChangeArrowheads="1"/>
            </p:cNvSpPr>
            <p:nvPr/>
          </p:nvSpPr>
          <p:spPr bwMode="auto">
            <a:xfrm>
              <a:off x="3246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96084" name="Rectangle 20"/>
            <p:cNvSpPr>
              <a:spLocks noChangeArrowheads="1"/>
            </p:cNvSpPr>
            <p:nvPr/>
          </p:nvSpPr>
          <p:spPr bwMode="auto">
            <a:xfrm>
              <a:off x="3592" y="872"/>
              <a:ext cx="214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b="1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5460</TotalTime>
  <Pages>12</Pages>
  <Words>1518</Words>
  <Application>Microsoft Macintosh PowerPoint</Application>
  <PresentationFormat>Letter Paper (8.5x11 in)</PresentationFormat>
  <Paragraphs>269</Paragraphs>
  <Slides>15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CS252-template</vt:lpstr>
      <vt:lpstr>Office Theme</vt:lpstr>
      <vt:lpstr>CSE 490/590 Computer Architecture  Synchronization and Consistency II</vt:lpstr>
      <vt:lpstr>Last time…</vt:lpstr>
      <vt:lpstr>Locks or Semaphores E. W. Dijkstra, 1965</vt:lpstr>
      <vt:lpstr>Implementation of Semaphores</vt:lpstr>
      <vt:lpstr>Multiple Consumers Example using the Test&amp;Set Instruction</vt:lpstr>
      <vt:lpstr>Nonblocking Synchronization</vt:lpstr>
      <vt:lpstr>Load-reserve &amp; Store-conditional</vt:lpstr>
      <vt:lpstr>Performance of Locks</vt:lpstr>
      <vt:lpstr>Issues in Implementing  Sequential Consistency</vt:lpstr>
      <vt:lpstr>CSE 490/590 Administrivia</vt:lpstr>
      <vt:lpstr>Memory Fences Instructions to sequentialize memory accesses</vt:lpstr>
      <vt:lpstr>Using Memory Fences</vt:lpstr>
      <vt:lpstr>Mutual Exclusion Using Load/Store </vt:lpstr>
      <vt:lpstr>Mutual Exclusion: second attempt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365</cp:revision>
  <cp:lastPrinted>2011-04-11T13:46:17Z</cp:lastPrinted>
  <dcterms:created xsi:type="dcterms:W3CDTF">2011-04-13T14:01:52Z</dcterms:created>
  <dcterms:modified xsi:type="dcterms:W3CDTF">2011-04-13T14:02:22Z</dcterms:modified>
  <cp:category/>
</cp:coreProperties>
</file>