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3"/>
  </p:notesMasterIdLst>
  <p:handoutMasterIdLst>
    <p:handoutMasterId r:id="rId24"/>
  </p:handoutMasterIdLst>
  <p:sldIdLst>
    <p:sldId id="322" r:id="rId3"/>
    <p:sldId id="712" r:id="rId4"/>
    <p:sldId id="713" r:id="rId5"/>
    <p:sldId id="721" r:id="rId6"/>
    <p:sldId id="722" r:id="rId7"/>
    <p:sldId id="723" r:id="rId8"/>
    <p:sldId id="724" r:id="rId9"/>
    <p:sldId id="725" r:id="rId10"/>
    <p:sldId id="726" r:id="rId11"/>
    <p:sldId id="740" r:id="rId12"/>
    <p:sldId id="727" r:id="rId13"/>
    <p:sldId id="728" r:id="rId14"/>
    <p:sldId id="729" r:id="rId15"/>
    <p:sldId id="730" r:id="rId16"/>
    <p:sldId id="731" r:id="rId17"/>
    <p:sldId id="732" r:id="rId18"/>
    <p:sldId id="733" r:id="rId19"/>
    <p:sldId id="734" r:id="rId20"/>
    <p:sldId id="735" r:id="rId21"/>
    <p:sldId id="543" r:id="rId2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0E791-FD63-5F41-9790-36519716F767}" type="slidenum">
              <a:rPr lang="en-US"/>
              <a:pPr/>
              <a:t>11</a:t>
            </a:fld>
            <a:endParaRPr lang="en-US"/>
          </a:p>
        </p:txBody>
      </p:sp>
      <p:sp>
        <p:nvSpPr>
          <p:cNvPr id="198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C95CB-DDBD-FA42-8E6A-1AAE96EC2407}" type="slidenum">
              <a:rPr lang="en-US"/>
              <a:pPr/>
              <a:t>12</a:t>
            </a:fld>
            <a:endParaRPr lang="en-US"/>
          </a:p>
        </p:txBody>
      </p:sp>
      <p:sp>
        <p:nvSpPr>
          <p:cNvPr id="198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E7058-02D0-A246-94B6-EBC2BBAC08DF}" type="slidenum">
              <a:rPr lang="en-US"/>
              <a:pPr/>
              <a:t>13</a:t>
            </a:fld>
            <a:endParaRPr lang="en-US"/>
          </a:p>
        </p:txBody>
      </p:sp>
      <p:sp>
        <p:nvSpPr>
          <p:cNvPr id="198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86228-2C69-364C-882B-6EC68DD0FD4F}" type="slidenum">
              <a:rPr lang="en-US"/>
              <a:pPr/>
              <a:t>14</a:t>
            </a:fld>
            <a:endParaRPr lang="en-US"/>
          </a:p>
        </p:txBody>
      </p:sp>
      <p:sp>
        <p:nvSpPr>
          <p:cNvPr id="198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FB7D6-8F7F-F549-BF7B-F911CB57B8EB}" type="slidenum">
              <a:rPr lang="en-US"/>
              <a:pPr/>
              <a:t>15</a:t>
            </a:fld>
            <a:endParaRPr lang="en-US"/>
          </a:p>
        </p:txBody>
      </p:sp>
      <p:sp>
        <p:nvSpPr>
          <p:cNvPr id="199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57AF2-8F15-6840-89CF-2172FE43FD83}" type="slidenum">
              <a:rPr lang="en-US"/>
              <a:pPr/>
              <a:t>16</a:t>
            </a:fld>
            <a:endParaRPr lang="en-US"/>
          </a:p>
        </p:txBody>
      </p:sp>
      <p:sp>
        <p:nvSpPr>
          <p:cNvPr id="199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1F6AB-32B1-D342-A1B8-3334BF39EBE5}" type="slidenum">
              <a:rPr lang="en-US"/>
              <a:pPr/>
              <a:t>17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DAC8B9-8FBA-664E-B73D-81D33EFBE769}" type="slidenum">
              <a:rPr lang="en-US"/>
              <a:pPr/>
              <a:t>18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26EA5-7750-B448-83D7-7F5098F52273}" type="slidenum">
              <a:rPr lang="en-US"/>
              <a:pPr/>
              <a:t>19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0ADC27-36FC-274B-BCB4-46B904410B28}" type="slidenum">
              <a:rPr lang="en-US"/>
              <a:pPr/>
              <a:t>3</a:t>
            </a:fld>
            <a:endParaRPr lang="en-US"/>
          </a:p>
        </p:txBody>
      </p:sp>
      <p:sp>
        <p:nvSpPr>
          <p:cNvPr id="195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1AE6E-3C0E-784D-9E62-DC8A382188C3}" type="slidenum">
              <a:rPr lang="en-US"/>
              <a:pPr/>
              <a:t>4</a:t>
            </a:fld>
            <a:endParaRPr lang="en-US"/>
          </a:p>
        </p:txBody>
      </p:sp>
      <p:sp>
        <p:nvSpPr>
          <p:cNvPr id="197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A02DD-A1B0-2546-82F1-13EC419963AA}" type="slidenum">
              <a:rPr lang="en-US"/>
              <a:pPr/>
              <a:t>5</a:t>
            </a:fld>
            <a:endParaRPr lang="en-US"/>
          </a:p>
        </p:txBody>
      </p:sp>
      <p:sp>
        <p:nvSpPr>
          <p:cNvPr id="197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1F689A-31E0-3B42-A9FC-50517533EF9B}" type="slidenum">
              <a:rPr lang="en-US"/>
              <a:pPr/>
              <a:t>6</a:t>
            </a:fld>
            <a:endParaRPr lang="en-US"/>
          </a:p>
        </p:txBody>
      </p:sp>
      <p:sp>
        <p:nvSpPr>
          <p:cNvPr id="197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D5C537-B7CD-C34F-8624-1C79739251F8}" type="slidenum">
              <a:rPr lang="en-US"/>
              <a:pPr/>
              <a:t>7</a:t>
            </a:fld>
            <a:endParaRPr lang="en-US"/>
          </a:p>
        </p:txBody>
      </p:sp>
      <p:sp>
        <p:nvSpPr>
          <p:cNvPr id="197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DA9DA-62F2-4D4A-98FF-6CF041B8C949}" type="slidenum">
              <a:rPr lang="en-US"/>
              <a:pPr/>
              <a:t>8</a:t>
            </a:fld>
            <a:endParaRPr lang="en-US"/>
          </a:p>
        </p:txBody>
      </p:sp>
      <p:sp>
        <p:nvSpPr>
          <p:cNvPr id="197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776D0-AF1E-7749-83B4-A42C01E02049}" type="slidenum">
              <a:rPr lang="en-US"/>
              <a:pPr/>
              <a:t>9</a:t>
            </a:fld>
            <a:endParaRPr lang="en-US"/>
          </a:p>
        </p:txBody>
      </p:sp>
      <p:sp>
        <p:nvSpPr>
          <p:cNvPr id="198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35" tIns="47668" rIns="95335" bIns="476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..%5C2004%5CF04%5CHandouts%5CL15-BranchPrediction.james.ppt%23297,7,Slide%207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VLIW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HW2 is out</a:t>
            </a:r>
          </a:p>
          <a:p>
            <a:r>
              <a:rPr lang="en-US" dirty="0" smtClean="0"/>
              <a:t>Midterm solution will be up today</a:t>
            </a:r>
          </a:p>
          <a:p>
            <a:r>
              <a:rPr lang="en-US" dirty="0" smtClean="0"/>
              <a:t>Quiz 2 (next Friday 4/8)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E4C8A-15F2-6E45-B272-43C0528F85D8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Execution</a:t>
            </a:r>
          </a:p>
        </p:txBody>
      </p:sp>
      <p:sp>
        <p:nvSpPr>
          <p:cNvPr id="1981443" name="Text Box 3"/>
          <p:cNvSpPr txBox="1">
            <a:spLocks noChangeArrowheads="1"/>
          </p:cNvSpPr>
          <p:nvPr/>
        </p:nvSpPr>
        <p:spPr bwMode="auto">
          <a:xfrm>
            <a:off x="306388" y="1176338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981445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6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7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8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49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0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1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1981453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4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5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6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7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8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59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1981461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2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3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4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5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6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67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1981469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0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1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2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3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4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5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1981477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8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79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0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1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2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3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1981485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6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7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8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89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0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1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1981493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4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5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6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7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8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499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1981501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2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3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4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5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6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07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1981509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0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1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2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3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4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81515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1516" name="Rectangle 76"/>
          <p:cNvSpPr>
            <a:spLocks noChangeArrowheads="1"/>
          </p:cNvSpPr>
          <p:nvPr/>
        </p:nvSpPr>
        <p:spPr bwMode="auto">
          <a:xfrm>
            <a:off x="4267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1517" name="Rectangle 77"/>
          <p:cNvSpPr>
            <a:spLocks noChangeArrowheads="1"/>
          </p:cNvSpPr>
          <p:nvPr/>
        </p:nvSpPr>
        <p:spPr bwMode="auto">
          <a:xfrm>
            <a:off x="49530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1518" name="Rectangle 78"/>
          <p:cNvSpPr>
            <a:spLocks noChangeArrowheads="1"/>
          </p:cNvSpPr>
          <p:nvPr/>
        </p:nvSpPr>
        <p:spPr bwMode="auto">
          <a:xfrm>
            <a:off x="56388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1519" name="Rectangle 79"/>
          <p:cNvSpPr>
            <a:spLocks noChangeArrowheads="1"/>
          </p:cNvSpPr>
          <p:nvPr/>
        </p:nvSpPr>
        <p:spPr bwMode="auto">
          <a:xfrm>
            <a:off x="63246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1520" name="Rectangle 80"/>
          <p:cNvSpPr>
            <a:spLocks noChangeArrowheads="1"/>
          </p:cNvSpPr>
          <p:nvPr/>
        </p:nvSpPr>
        <p:spPr bwMode="auto">
          <a:xfrm>
            <a:off x="70104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1521" name="Rectangle 81"/>
          <p:cNvSpPr>
            <a:spLocks noChangeArrowheads="1"/>
          </p:cNvSpPr>
          <p:nvPr/>
        </p:nvSpPr>
        <p:spPr bwMode="auto">
          <a:xfrm>
            <a:off x="7696200" y="1481138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1522" name="Text Box 82"/>
          <p:cNvSpPr txBox="1">
            <a:spLocks noChangeArrowheads="1"/>
          </p:cNvSpPr>
          <p:nvPr/>
        </p:nvSpPr>
        <p:spPr bwMode="auto">
          <a:xfrm>
            <a:off x="3227388" y="1938338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1981523" name="Rectangle 83"/>
          <p:cNvSpPr>
            <a:spLocks noGrp="1" noChangeArrowheads="1"/>
          </p:cNvSpPr>
          <p:nvPr>
            <p:ph type="body" idx="1"/>
          </p:nvPr>
        </p:nvSpPr>
        <p:spPr>
          <a:xfrm>
            <a:off x="3581400" y="5410200"/>
            <a:ext cx="5181600" cy="420688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>
                <a:ea typeface="굴림" charset="-127"/>
                <a:cs typeface="굴림" charset="-127"/>
              </a:rPr>
              <a:t>How many FP ops/cycle?</a:t>
            </a:r>
          </a:p>
        </p:txBody>
      </p:sp>
      <p:sp>
        <p:nvSpPr>
          <p:cNvPr id="1981524" name="Text Box 84"/>
          <p:cNvSpPr txBox="1">
            <a:spLocks noChangeArrowheads="1"/>
          </p:cNvSpPr>
          <p:nvPr/>
        </p:nvSpPr>
        <p:spPr bwMode="auto">
          <a:xfrm>
            <a:off x="5746750" y="2025650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ld </a:t>
            </a:r>
          </a:p>
        </p:txBody>
      </p:sp>
      <p:sp>
        <p:nvSpPr>
          <p:cNvPr id="1981525" name="Text Box 85"/>
          <p:cNvSpPr txBox="1">
            <a:spLocks noChangeArrowheads="1"/>
          </p:cNvSpPr>
          <p:nvPr/>
        </p:nvSpPr>
        <p:spPr bwMode="auto">
          <a:xfrm>
            <a:off x="4202113" y="2025650"/>
            <a:ext cx="846137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r1</a:t>
            </a:r>
          </a:p>
        </p:txBody>
      </p:sp>
      <p:sp>
        <p:nvSpPr>
          <p:cNvPr id="1981526" name="Text Box 86"/>
          <p:cNvSpPr txBox="1">
            <a:spLocks noChangeArrowheads="1"/>
          </p:cNvSpPr>
          <p:nvPr/>
        </p:nvSpPr>
        <p:spPr bwMode="auto">
          <a:xfrm>
            <a:off x="7054850" y="2940050"/>
            <a:ext cx="7016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 </a:t>
            </a:r>
          </a:p>
        </p:txBody>
      </p:sp>
      <p:sp>
        <p:nvSpPr>
          <p:cNvPr id="1981527" name="Text Box 87"/>
          <p:cNvSpPr txBox="1">
            <a:spLocks noChangeArrowheads="1"/>
          </p:cNvSpPr>
          <p:nvPr/>
        </p:nvSpPr>
        <p:spPr bwMode="auto">
          <a:xfrm>
            <a:off x="5759450" y="4159250"/>
            <a:ext cx="4873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sd </a:t>
            </a:r>
          </a:p>
        </p:txBody>
      </p:sp>
      <p:sp>
        <p:nvSpPr>
          <p:cNvPr id="1981528" name="Text Box 88"/>
          <p:cNvSpPr txBox="1">
            <a:spLocks noChangeArrowheads="1"/>
          </p:cNvSpPr>
          <p:nvPr/>
        </p:nvSpPr>
        <p:spPr bwMode="auto">
          <a:xfrm>
            <a:off x="4197350" y="4159250"/>
            <a:ext cx="91757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r2 </a:t>
            </a:r>
          </a:p>
        </p:txBody>
      </p:sp>
      <p:sp>
        <p:nvSpPr>
          <p:cNvPr id="1981529" name="Text Box 89"/>
          <p:cNvSpPr txBox="1">
            <a:spLocks noChangeArrowheads="1"/>
          </p:cNvSpPr>
          <p:nvPr/>
        </p:nvSpPr>
        <p:spPr bwMode="auto">
          <a:xfrm>
            <a:off x="4964113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 </a:t>
            </a:r>
          </a:p>
        </p:txBody>
      </p:sp>
      <p:sp>
        <p:nvSpPr>
          <p:cNvPr id="1981530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1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2" name="Text Box 92"/>
          <p:cNvSpPr txBox="1">
            <a:spLocks noChangeArrowheads="1"/>
          </p:cNvSpPr>
          <p:nvPr/>
        </p:nvSpPr>
        <p:spPr bwMode="auto">
          <a:xfrm>
            <a:off x="3983038" y="5918200"/>
            <a:ext cx="40798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1 fadd / 8 cycles = 0.125</a:t>
            </a:r>
          </a:p>
        </p:txBody>
      </p:sp>
      <p:sp>
        <p:nvSpPr>
          <p:cNvPr id="1981533" name="Text Box 93"/>
          <p:cNvSpPr txBox="1">
            <a:spLocks noChangeArrowheads="1"/>
          </p:cNvSpPr>
          <p:nvPr/>
        </p:nvSpPr>
        <p:spPr bwMode="auto">
          <a:xfrm>
            <a:off x="304800" y="2590800"/>
            <a:ext cx="2840038" cy="24336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loop:  ld f1, 0(r1)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 r1, 8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fadd f2, f0, f1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sd f2, 0(r2)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add r2, 8</a:t>
            </a:r>
          </a:p>
          <a:p>
            <a:pPr algn="l"/>
            <a:r>
              <a:rPr lang="en-US" altLang="ko-KR" sz="18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      bne r1, r3, loop</a:t>
            </a:r>
          </a:p>
        </p:txBody>
      </p:sp>
      <p:sp>
        <p:nvSpPr>
          <p:cNvPr id="1981534" name="Line 94"/>
          <p:cNvSpPr>
            <a:spLocks noChangeShapeType="1"/>
          </p:cNvSpPr>
          <p:nvPr/>
        </p:nvSpPr>
        <p:spPr bwMode="auto">
          <a:xfrm>
            <a:off x="1447800" y="2014538"/>
            <a:ext cx="0" cy="609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1535" name="Text Box 95"/>
          <p:cNvSpPr txBox="1">
            <a:spLocks noChangeArrowheads="1"/>
          </p:cNvSpPr>
          <p:nvPr/>
        </p:nvSpPr>
        <p:spPr bwMode="auto">
          <a:xfrm>
            <a:off x="1600200" y="2133600"/>
            <a:ext cx="121126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981536" name="Text Box 96"/>
          <p:cNvSpPr txBox="1">
            <a:spLocks noChangeArrowheads="1"/>
          </p:cNvSpPr>
          <p:nvPr/>
        </p:nvSpPr>
        <p:spPr bwMode="auto">
          <a:xfrm>
            <a:off x="3048000" y="3276600"/>
            <a:ext cx="137160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981537" name="Line 97"/>
          <p:cNvSpPr>
            <a:spLocks noChangeShapeType="1"/>
          </p:cNvSpPr>
          <p:nvPr/>
        </p:nvSpPr>
        <p:spPr bwMode="auto">
          <a:xfrm>
            <a:off x="3124200" y="3657600"/>
            <a:ext cx="1143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8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8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8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8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98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8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1523" grpId="0" build="p" autoUpdateAnimBg="0"/>
      <p:bldP spid="1981524" grpId="0" autoUpdateAnimBg="0"/>
      <p:bldP spid="1981525" grpId="0" autoUpdateAnimBg="0"/>
      <p:bldP spid="1981526" grpId="0" autoUpdateAnimBg="0"/>
      <p:bldP spid="1981527" grpId="0" autoUpdateAnimBg="0"/>
      <p:bldP spid="1981528" grpId="0" autoUpdateAnimBg="0"/>
      <p:bldP spid="1981529" grpId="0" autoUpdateAnimBg="0"/>
      <p:bldP spid="1981530" grpId="0" animBg="1"/>
      <p:bldP spid="1981531" grpId="0" animBg="1"/>
      <p:bldP spid="198153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BDD73-6ADE-FF41-943D-F4C097D58F89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1628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Unrolling</a:t>
            </a:r>
          </a:p>
        </p:txBody>
      </p:sp>
      <p:sp>
        <p:nvSpPr>
          <p:cNvPr id="1983491" name="Text Box 3"/>
          <p:cNvSpPr txBox="1">
            <a:spLocks noChangeArrowheads="1"/>
          </p:cNvSpPr>
          <p:nvPr/>
        </p:nvSpPr>
        <p:spPr bwMode="auto">
          <a:xfrm>
            <a:off x="2973388" y="762000"/>
            <a:ext cx="2660650" cy="857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i++)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= A[i] + C;</a:t>
            </a:r>
          </a:p>
        </p:txBody>
      </p:sp>
      <p:sp>
        <p:nvSpPr>
          <p:cNvPr id="1983492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429000" cy="3143250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for (i=0; i&lt;N; i+=4)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B[i]     = A[i]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pPr algn="l"/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1983493" name="Line 5"/>
          <p:cNvSpPr>
            <a:spLocks noChangeShapeType="1"/>
          </p:cNvSpPr>
          <p:nvPr/>
        </p:nvSpPr>
        <p:spPr bwMode="auto">
          <a:xfrm>
            <a:off x="3657600" y="160020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3494" name="Text Box 6"/>
          <p:cNvSpPr txBox="1">
            <a:spLocks noChangeArrowheads="1"/>
          </p:cNvSpPr>
          <p:nvPr/>
        </p:nvSpPr>
        <p:spPr bwMode="auto">
          <a:xfrm>
            <a:off x="4038600" y="1676400"/>
            <a:ext cx="51054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Unroll inner loop to perform 4 iterations at once</a:t>
            </a:r>
          </a:p>
        </p:txBody>
      </p:sp>
      <p:sp>
        <p:nvSpPr>
          <p:cNvPr id="1983495" name="Text Box 7"/>
          <p:cNvSpPr txBox="1">
            <a:spLocks noChangeArrowheads="1"/>
          </p:cNvSpPr>
          <p:nvPr/>
        </p:nvSpPr>
        <p:spPr bwMode="auto">
          <a:xfrm>
            <a:off x="533400" y="5654675"/>
            <a:ext cx="80010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Need to handle values of N that are not multiples of unrolling factor with final cleanup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349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5636F-871A-A04E-99B9-A4E8C70AB953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467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Scheduling Loop Unrolled Code</a:t>
            </a:r>
          </a:p>
        </p:txBody>
      </p:sp>
      <p:sp>
        <p:nvSpPr>
          <p:cNvPr id="1985539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loop:  ld f1, 0(r1)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f2, 8(r1)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f3, 16(r1)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f4, 24(r1)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add r1, 32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f5, 0(r2)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f6, 8(r2)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f7, 16(r2)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f8, 24(r2)</a:t>
            </a:r>
          </a:p>
          <a:p>
            <a:pPr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add r2, 32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bne r1, r3, loop</a:t>
            </a:r>
          </a:p>
        </p:txBody>
      </p:sp>
      <p:sp>
        <p:nvSpPr>
          <p:cNvPr id="1985540" name="Line 4"/>
          <p:cNvSpPr>
            <a:spLocks noChangeShapeType="1"/>
          </p:cNvSpPr>
          <p:nvPr/>
        </p:nvSpPr>
        <p:spPr bwMode="auto">
          <a:xfrm>
            <a:off x="2590800" y="35052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541" name="Text Box 5"/>
          <p:cNvSpPr txBox="1">
            <a:spLocks noChangeArrowheads="1"/>
          </p:cNvSpPr>
          <p:nvPr/>
        </p:nvSpPr>
        <p:spPr bwMode="auto">
          <a:xfrm>
            <a:off x="2667000" y="3048000"/>
            <a:ext cx="137160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267200" y="1828800"/>
            <a:ext cx="4114800" cy="304800"/>
            <a:chOff x="2256" y="1152"/>
            <a:chExt cx="2592" cy="192"/>
          </a:xfrm>
        </p:grpSpPr>
        <p:sp>
          <p:nvSpPr>
            <p:cNvPr id="1985543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4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5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6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7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8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49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267200" y="2133600"/>
            <a:ext cx="4114800" cy="304800"/>
            <a:chOff x="2256" y="1152"/>
            <a:chExt cx="2592" cy="192"/>
          </a:xfrm>
        </p:grpSpPr>
        <p:sp>
          <p:nvSpPr>
            <p:cNvPr id="1985551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2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3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4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6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57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4267200" y="2438400"/>
            <a:ext cx="4114800" cy="304800"/>
            <a:chOff x="2256" y="1152"/>
            <a:chExt cx="2592" cy="192"/>
          </a:xfrm>
        </p:grpSpPr>
        <p:sp>
          <p:nvSpPr>
            <p:cNvPr id="1985559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0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1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2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3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4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5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267200" y="2743200"/>
            <a:ext cx="4114800" cy="304800"/>
            <a:chOff x="2256" y="1152"/>
            <a:chExt cx="2592" cy="192"/>
          </a:xfrm>
        </p:grpSpPr>
        <p:sp>
          <p:nvSpPr>
            <p:cNvPr id="1985567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8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69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0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1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2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3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4267200" y="3048000"/>
            <a:ext cx="4114800" cy="304800"/>
            <a:chOff x="2256" y="1152"/>
            <a:chExt cx="2592" cy="192"/>
          </a:xfrm>
        </p:grpSpPr>
        <p:sp>
          <p:nvSpPr>
            <p:cNvPr id="1985575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6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7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8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79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0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1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4267200" y="3352800"/>
            <a:ext cx="4114800" cy="304800"/>
            <a:chOff x="2256" y="1152"/>
            <a:chExt cx="2592" cy="192"/>
          </a:xfrm>
        </p:grpSpPr>
        <p:sp>
          <p:nvSpPr>
            <p:cNvPr id="1985583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4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5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6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7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8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89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" name="Group 54"/>
          <p:cNvGrpSpPr>
            <a:grpSpLocks/>
          </p:cNvGrpSpPr>
          <p:nvPr/>
        </p:nvGrpSpPr>
        <p:grpSpPr bwMode="auto">
          <a:xfrm>
            <a:off x="4267200" y="3657600"/>
            <a:ext cx="4114800" cy="304800"/>
            <a:chOff x="2256" y="1152"/>
            <a:chExt cx="2592" cy="192"/>
          </a:xfrm>
        </p:grpSpPr>
        <p:sp>
          <p:nvSpPr>
            <p:cNvPr id="1985591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2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3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4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5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6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597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4267200" y="3962400"/>
            <a:ext cx="4114800" cy="304800"/>
            <a:chOff x="2256" y="1152"/>
            <a:chExt cx="2592" cy="192"/>
          </a:xfrm>
        </p:grpSpPr>
        <p:sp>
          <p:nvSpPr>
            <p:cNvPr id="1985599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0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1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2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3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4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5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4267200" y="4267200"/>
            <a:ext cx="4114800" cy="304800"/>
            <a:chOff x="2256" y="1152"/>
            <a:chExt cx="2592" cy="192"/>
          </a:xfrm>
        </p:grpSpPr>
        <p:sp>
          <p:nvSpPr>
            <p:cNvPr id="1985607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8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09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0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1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2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13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14" name="Rectangle 78"/>
          <p:cNvSpPr>
            <a:spLocks noChangeArrowheads="1"/>
          </p:cNvSpPr>
          <p:nvPr/>
        </p:nvSpPr>
        <p:spPr bwMode="auto">
          <a:xfrm>
            <a:off x="4267200" y="12954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985615" name="Rectangle 79"/>
          <p:cNvSpPr>
            <a:spLocks noChangeArrowheads="1"/>
          </p:cNvSpPr>
          <p:nvPr/>
        </p:nvSpPr>
        <p:spPr bwMode="auto">
          <a:xfrm>
            <a:off x="4953000" y="12954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985616" name="Rectangle 80"/>
          <p:cNvSpPr>
            <a:spLocks noChangeArrowheads="1"/>
          </p:cNvSpPr>
          <p:nvPr/>
        </p:nvSpPr>
        <p:spPr bwMode="auto">
          <a:xfrm>
            <a:off x="5638800" y="12954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985617" name="Rectangle 81"/>
          <p:cNvSpPr>
            <a:spLocks noChangeArrowheads="1"/>
          </p:cNvSpPr>
          <p:nvPr/>
        </p:nvSpPr>
        <p:spPr bwMode="auto">
          <a:xfrm>
            <a:off x="6324600" y="12954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985618" name="Rectangle 82"/>
          <p:cNvSpPr>
            <a:spLocks noChangeArrowheads="1"/>
          </p:cNvSpPr>
          <p:nvPr/>
        </p:nvSpPr>
        <p:spPr bwMode="auto">
          <a:xfrm>
            <a:off x="7010400" y="12954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985619" name="Rectangle 83"/>
          <p:cNvSpPr>
            <a:spLocks noChangeArrowheads="1"/>
          </p:cNvSpPr>
          <p:nvPr/>
        </p:nvSpPr>
        <p:spPr bwMode="auto">
          <a:xfrm>
            <a:off x="7696200" y="129540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altLang="ko-KR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985620" name="Text Box 84"/>
          <p:cNvSpPr txBox="1">
            <a:spLocks noChangeArrowheads="1"/>
          </p:cNvSpPr>
          <p:nvPr/>
        </p:nvSpPr>
        <p:spPr bwMode="auto">
          <a:xfrm>
            <a:off x="3227388" y="1752600"/>
            <a:ext cx="83502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1" name="Group 85"/>
          <p:cNvGrpSpPr>
            <a:grpSpLocks/>
          </p:cNvGrpSpPr>
          <p:nvPr/>
        </p:nvGrpSpPr>
        <p:grpSpPr bwMode="auto">
          <a:xfrm>
            <a:off x="4267200" y="4572000"/>
            <a:ext cx="4114800" cy="304800"/>
            <a:chOff x="2256" y="1152"/>
            <a:chExt cx="2592" cy="192"/>
          </a:xfrm>
        </p:grpSpPr>
        <p:sp>
          <p:nvSpPr>
            <p:cNvPr id="198562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2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93"/>
          <p:cNvGrpSpPr>
            <a:grpSpLocks/>
          </p:cNvGrpSpPr>
          <p:nvPr/>
        </p:nvGrpSpPr>
        <p:grpSpPr bwMode="auto">
          <a:xfrm>
            <a:off x="4267200" y="4876800"/>
            <a:ext cx="4114800" cy="304800"/>
            <a:chOff x="2256" y="1152"/>
            <a:chExt cx="2592" cy="192"/>
          </a:xfrm>
        </p:grpSpPr>
        <p:sp>
          <p:nvSpPr>
            <p:cNvPr id="198563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" name="Group 101"/>
          <p:cNvGrpSpPr>
            <a:grpSpLocks/>
          </p:cNvGrpSpPr>
          <p:nvPr/>
        </p:nvGrpSpPr>
        <p:grpSpPr bwMode="auto">
          <a:xfrm>
            <a:off x="4267200" y="5181600"/>
            <a:ext cx="4114800" cy="304800"/>
            <a:chOff x="2256" y="1152"/>
            <a:chExt cx="2592" cy="192"/>
          </a:xfrm>
        </p:grpSpPr>
        <p:sp>
          <p:nvSpPr>
            <p:cNvPr id="198563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3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4" name="Group 109"/>
          <p:cNvGrpSpPr>
            <a:grpSpLocks/>
          </p:cNvGrpSpPr>
          <p:nvPr/>
        </p:nvGrpSpPr>
        <p:grpSpPr bwMode="auto">
          <a:xfrm>
            <a:off x="4267200" y="5486400"/>
            <a:ext cx="4114800" cy="304800"/>
            <a:chOff x="2256" y="1152"/>
            <a:chExt cx="2592" cy="192"/>
          </a:xfrm>
        </p:grpSpPr>
        <p:sp>
          <p:nvSpPr>
            <p:cNvPr id="198564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4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98565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5653" name="Text Box 117"/>
          <p:cNvSpPr txBox="1">
            <a:spLocks noChangeArrowheads="1"/>
          </p:cNvSpPr>
          <p:nvPr/>
        </p:nvSpPr>
        <p:spPr bwMode="auto">
          <a:xfrm>
            <a:off x="485775" y="914400"/>
            <a:ext cx="1916113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</a:t>
            </a:r>
          </a:p>
        </p:txBody>
      </p:sp>
      <p:sp>
        <p:nvSpPr>
          <p:cNvPr id="1985654" name="Text Box 118"/>
          <p:cNvSpPr txBox="1">
            <a:spLocks noChangeArrowheads="1"/>
          </p:cNvSpPr>
          <p:nvPr/>
        </p:nvSpPr>
        <p:spPr bwMode="auto">
          <a:xfrm>
            <a:off x="5657850" y="182880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f1</a:t>
            </a:r>
          </a:p>
        </p:txBody>
      </p:sp>
      <p:sp>
        <p:nvSpPr>
          <p:cNvPr id="1985655" name="Text Box 119"/>
          <p:cNvSpPr txBox="1">
            <a:spLocks noChangeArrowheads="1"/>
          </p:cNvSpPr>
          <p:nvPr/>
        </p:nvSpPr>
        <p:spPr bwMode="auto">
          <a:xfrm>
            <a:off x="5657850" y="213360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f2</a:t>
            </a:r>
          </a:p>
        </p:txBody>
      </p:sp>
      <p:sp>
        <p:nvSpPr>
          <p:cNvPr id="1985656" name="Text Box 120"/>
          <p:cNvSpPr txBox="1">
            <a:spLocks noChangeArrowheads="1"/>
          </p:cNvSpPr>
          <p:nvPr/>
        </p:nvSpPr>
        <p:spPr bwMode="auto">
          <a:xfrm>
            <a:off x="5657850" y="243840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f3</a:t>
            </a:r>
          </a:p>
        </p:txBody>
      </p:sp>
      <p:sp>
        <p:nvSpPr>
          <p:cNvPr id="1985657" name="Text Box 121"/>
          <p:cNvSpPr txBox="1">
            <a:spLocks noChangeArrowheads="1"/>
          </p:cNvSpPr>
          <p:nvPr/>
        </p:nvSpPr>
        <p:spPr bwMode="auto">
          <a:xfrm>
            <a:off x="5657850" y="274320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f4</a:t>
            </a:r>
          </a:p>
        </p:txBody>
      </p:sp>
      <p:sp>
        <p:nvSpPr>
          <p:cNvPr id="1985658" name="Text Box 122"/>
          <p:cNvSpPr txBox="1">
            <a:spLocks noChangeArrowheads="1"/>
          </p:cNvSpPr>
          <p:nvPr/>
        </p:nvSpPr>
        <p:spPr bwMode="auto">
          <a:xfrm>
            <a:off x="4210050" y="2743200"/>
            <a:ext cx="8318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add r1</a:t>
            </a:r>
          </a:p>
        </p:txBody>
      </p:sp>
      <p:sp>
        <p:nvSpPr>
          <p:cNvPr id="1985659" name="Text Box 123"/>
          <p:cNvSpPr txBox="1">
            <a:spLocks noChangeArrowheads="1"/>
          </p:cNvSpPr>
          <p:nvPr/>
        </p:nvSpPr>
        <p:spPr bwMode="auto">
          <a:xfrm>
            <a:off x="6959600" y="27432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985660" name="Text Box 124"/>
          <p:cNvSpPr txBox="1">
            <a:spLocks noChangeArrowheads="1"/>
          </p:cNvSpPr>
          <p:nvPr/>
        </p:nvSpPr>
        <p:spPr bwMode="auto">
          <a:xfrm>
            <a:off x="6959600" y="30480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985661" name="Text Box 125"/>
          <p:cNvSpPr txBox="1">
            <a:spLocks noChangeArrowheads="1"/>
          </p:cNvSpPr>
          <p:nvPr/>
        </p:nvSpPr>
        <p:spPr bwMode="auto">
          <a:xfrm>
            <a:off x="6959600" y="33528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985662" name="Text Box 126"/>
          <p:cNvSpPr txBox="1">
            <a:spLocks noChangeArrowheads="1"/>
          </p:cNvSpPr>
          <p:nvPr/>
        </p:nvSpPr>
        <p:spPr bwMode="auto">
          <a:xfrm>
            <a:off x="6959600" y="365760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985663" name="Text Box 127"/>
          <p:cNvSpPr txBox="1">
            <a:spLocks noChangeArrowheads="1"/>
          </p:cNvSpPr>
          <p:nvPr/>
        </p:nvSpPr>
        <p:spPr bwMode="auto">
          <a:xfrm>
            <a:off x="5657850" y="396240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f5</a:t>
            </a:r>
          </a:p>
        </p:txBody>
      </p:sp>
      <p:sp>
        <p:nvSpPr>
          <p:cNvPr id="1985664" name="Text Box 128"/>
          <p:cNvSpPr txBox="1">
            <a:spLocks noChangeArrowheads="1"/>
          </p:cNvSpPr>
          <p:nvPr/>
        </p:nvSpPr>
        <p:spPr bwMode="auto">
          <a:xfrm>
            <a:off x="5657850" y="426720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f6</a:t>
            </a:r>
          </a:p>
        </p:txBody>
      </p:sp>
      <p:sp>
        <p:nvSpPr>
          <p:cNvPr id="1985665" name="Text Box 129"/>
          <p:cNvSpPr txBox="1">
            <a:spLocks noChangeArrowheads="1"/>
          </p:cNvSpPr>
          <p:nvPr/>
        </p:nvSpPr>
        <p:spPr bwMode="auto">
          <a:xfrm>
            <a:off x="5657850" y="457200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f7</a:t>
            </a:r>
          </a:p>
        </p:txBody>
      </p:sp>
      <p:sp>
        <p:nvSpPr>
          <p:cNvPr id="1985666" name="Text Box 130"/>
          <p:cNvSpPr txBox="1">
            <a:spLocks noChangeArrowheads="1"/>
          </p:cNvSpPr>
          <p:nvPr/>
        </p:nvSpPr>
        <p:spPr bwMode="auto">
          <a:xfrm>
            <a:off x="5657850" y="487680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f8</a:t>
            </a:r>
          </a:p>
        </p:txBody>
      </p:sp>
      <p:sp>
        <p:nvSpPr>
          <p:cNvPr id="1985667" name="Text Box 131"/>
          <p:cNvSpPr txBox="1">
            <a:spLocks noChangeArrowheads="1"/>
          </p:cNvSpPr>
          <p:nvPr/>
        </p:nvSpPr>
        <p:spPr bwMode="auto">
          <a:xfrm>
            <a:off x="4210050" y="4876800"/>
            <a:ext cx="8318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add r2</a:t>
            </a:r>
          </a:p>
        </p:txBody>
      </p:sp>
      <p:sp>
        <p:nvSpPr>
          <p:cNvPr id="1985668" name="Text Box 132"/>
          <p:cNvSpPr txBox="1">
            <a:spLocks noChangeArrowheads="1"/>
          </p:cNvSpPr>
          <p:nvPr/>
        </p:nvSpPr>
        <p:spPr bwMode="auto">
          <a:xfrm>
            <a:off x="5060950" y="487680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985669" name="Line 133"/>
          <p:cNvSpPr>
            <a:spLocks noChangeShapeType="1"/>
          </p:cNvSpPr>
          <p:nvPr/>
        </p:nvSpPr>
        <p:spPr bwMode="auto">
          <a:xfrm>
            <a:off x="6172200" y="205740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5670" name="Rectangle 134"/>
          <p:cNvSpPr>
            <a:spLocks noChangeArrowheads="1"/>
          </p:cNvSpPr>
          <p:nvPr/>
        </p:nvSpPr>
        <p:spPr bwMode="auto">
          <a:xfrm>
            <a:off x="152400" y="5791200"/>
            <a:ext cx="7391400" cy="4206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5671" name="Text Box 135"/>
          <p:cNvSpPr txBox="1">
            <a:spLocks noChangeArrowheads="1"/>
          </p:cNvSpPr>
          <p:nvPr/>
        </p:nvSpPr>
        <p:spPr bwMode="auto">
          <a:xfrm>
            <a:off x="2455863" y="6172200"/>
            <a:ext cx="423862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rgbClr val="FF0000"/>
                </a:solidFill>
                <a:latin typeface="Verdana" charset="0"/>
                <a:ea typeface="굴림" charset="-127"/>
                <a:cs typeface="굴림" charset="-127"/>
              </a:rPr>
              <a:t>4 fadds / 11 cycles = 0.36</a:t>
            </a:r>
          </a:p>
        </p:txBody>
      </p:sp>
      <p:sp>
        <p:nvSpPr>
          <p:cNvPr id="1985672" name="Line 136"/>
          <p:cNvSpPr>
            <a:spLocks noChangeShapeType="1"/>
          </p:cNvSpPr>
          <p:nvPr/>
        </p:nvSpPr>
        <p:spPr bwMode="auto">
          <a:xfrm flipH="1">
            <a:off x="6324600" y="297180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8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98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5654" grpId="0" autoUpdateAnimBg="0"/>
      <p:bldP spid="1985655" grpId="0" autoUpdateAnimBg="0"/>
      <p:bldP spid="1985656" grpId="0" autoUpdateAnimBg="0"/>
      <p:bldP spid="1985657" grpId="0" autoUpdateAnimBg="0"/>
      <p:bldP spid="1985658" grpId="0" autoUpdateAnimBg="0"/>
      <p:bldP spid="1985659" grpId="0" autoUpdateAnimBg="0"/>
      <p:bldP spid="1985660" grpId="0" autoUpdateAnimBg="0"/>
      <p:bldP spid="1985661" grpId="0" autoUpdateAnimBg="0"/>
      <p:bldP spid="1985662" grpId="0" autoUpdateAnimBg="0"/>
      <p:bldP spid="1985663" grpId="0" autoUpdateAnimBg="0"/>
      <p:bldP spid="1985664" grpId="0" autoUpdateAnimBg="0"/>
      <p:bldP spid="1985665" grpId="0" autoUpdateAnimBg="0"/>
      <p:bldP spid="1985666" grpId="0" autoUpdateAnimBg="0"/>
      <p:bldP spid="1985667" grpId="0" autoUpdateAnimBg="0"/>
      <p:bldP spid="1985668" grpId="0" autoUpdateAnimBg="0"/>
      <p:bldP spid="1985669" grpId="0" animBg="1"/>
      <p:bldP spid="1985670" grpId="0" build="p" autoUpdateAnimBg="0"/>
      <p:bldP spid="1985671" grpId="0" autoUpdateAnimBg="0"/>
      <p:bldP spid="19856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3F4B-EE05-6444-BDCC-F9F08DFCDF5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67200" y="3657600"/>
            <a:ext cx="4114800" cy="1219200"/>
            <a:chOff x="2688" y="2304"/>
            <a:chExt cx="2592" cy="76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1987588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89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0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1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2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3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4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1987596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7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8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599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0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1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2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1987604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5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6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7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8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09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0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1987612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3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4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5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6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7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1987618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rgbClr val="669900"/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987619" name="Rectangle 35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162800" cy="6858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</a:t>
            </a:r>
          </a:p>
        </p:txBody>
      </p:sp>
      <p:sp>
        <p:nvSpPr>
          <p:cNvPr id="1987620" name="Text Box 36"/>
          <p:cNvSpPr txBox="1">
            <a:spLocks noChangeArrowheads="1"/>
          </p:cNvSpPr>
          <p:nvPr/>
        </p:nvSpPr>
        <p:spPr bwMode="auto">
          <a:xfrm>
            <a:off x="228600" y="1295400"/>
            <a:ext cx="2362200" cy="44275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loop:  ld f1, 0(r1)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f2, 8(r1)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f3, 16(r1)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ld f4, 24(r1)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add r1, 32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f5, f0, f1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fadd f8, f0, f4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f5, 0(r2)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f6, 8(r2)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f7, 16(r2)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add r2, 32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sd f8, -8(r2)</a:t>
            </a:r>
          </a:p>
          <a:p>
            <a:pPr algn="l">
              <a:spcBef>
                <a:spcPct val="20000"/>
              </a:spcBef>
            </a:pPr>
            <a:r>
              <a:rPr lang="en-US" altLang="ko-KR" b="1">
                <a:solidFill>
                  <a:srgbClr val="660066"/>
                </a:solidFill>
                <a:ea typeface="굴림" charset="-127"/>
                <a:cs typeface="굴림" charset="-127"/>
              </a:rPr>
              <a:t>           bne r1, r3, loop</a:t>
            </a:r>
          </a:p>
        </p:txBody>
      </p:sp>
      <p:sp>
        <p:nvSpPr>
          <p:cNvPr id="1987621" name="Line 37"/>
          <p:cNvSpPr>
            <a:spLocks noChangeShapeType="1"/>
          </p:cNvSpPr>
          <p:nvPr/>
        </p:nvSpPr>
        <p:spPr bwMode="auto">
          <a:xfrm>
            <a:off x="2590800" y="3505200"/>
            <a:ext cx="1371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4267200" y="854075"/>
            <a:ext cx="4114800" cy="304800"/>
            <a:chOff x="2688" y="816"/>
            <a:chExt cx="2592" cy="192"/>
          </a:xfrm>
        </p:grpSpPr>
        <p:sp>
          <p:nvSpPr>
            <p:cNvPr id="1987623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1987624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Int 2</a:t>
              </a:r>
            </a:p>
          </p:txBody>
        </p:sp>
        <p:sp>
          <p:nvSpPr>
            <p:cNvPr id="1987625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1987626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1987627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1987628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>
                  <a:ea typeface="굴림" charset="-127"/>
                  <a:cs typeface="굴림" charset="-127"/>
                </a:rPr>
                <a:t>FPx</a:t>
              </a:r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4267200" y="1219200"/>
            <a:ext cx="4114800" cy="304800"/>
            <a:chOff x="2256" y="1152"/>
            <a:chExt cx="2592" cy="192"/>
          </a:xfrm>
        </p:grpSpPr>
        <p:sp>
          <p:nvSpPr>
            <p:cNvPr id="1987630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1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2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3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4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5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6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4267200" y="1524000"/>
            <a:ext cx="4114800" cy="304800"/>
            <a:chOff x="2256" y="1152"/>
            <a:chExt cx="2592" cy="192"/>
          </a:xfrm>
        </p:grpSpPr>
        <p:sp>
          <p:nvSpPr>
            <p:cNvPr id="1987638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39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0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1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2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3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4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4267200" y="1828800"/>
            <a:ext cx="4114800" cy="304800"/>
            <a:chOff x="2256" y="1152"/>
            <a:chExt cx="2592" cy="192"/>
          </a:xfrm>
        </p:grpSpPr>
        <p:sp>
          <p:nvSpPr>
            <p:cNvPr id="1987646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7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8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49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0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1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2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4267200" y="2133600"/>
            <a:ext cx="4114800" cy="304800"/>
            <a:chOff x="2256" y="1152"/>
            <a:chExt cx="2592" cy="192"/>
          </a:xfrm>
        </p:grpSpPr>
        <p:sp>
          <p:nvSpPr>
            <p:cNvPr id="1987654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5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6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7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8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59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0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4267200" y="2438400"/>
            <a:ext cx="4114800" cy="304800"/>
            <a:chOff x="2256" y="1152"/>
            <a:chExt cx="2592" cy="192"/>
          </a:xfrm>
        </p:grpSpPr>
        <p:sp>
          <p:nvSpPr>
            <p:cNvPr id="1987662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3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4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5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6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7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68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" name="Group 85"/>
          <p:cNvGrpSpPr>
            <a:grpSpLocks/>
          </p:cNvGrpSpPr>
          <p:nvPr/>
        </p:nvGrpSpPr>
        <p:grpSpPr bwMode="auto">
          <a:xfrm>
            <a:off x="4267200" y="2743200"/>
            <a:ext cx="4114800" cy="304800"/>
            <a:chOff x="2256" y="1152"/>
            <a:chExt cx="2592" cy="192"/>
          </a:xfrm>
        </p:grpSpPr>
        <p:sp>
          <p:nvSpPr>
            <p:cNvPr id="1987670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1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2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3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4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5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6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4267200" y="3048000"/>
            <a:ext cx="4114800" cy="304800"/>
            <a:chOff x="2256" y="1152"/>
            <a:chExt cx="2592" cy="192"/>
          </a:xfrm>
        </p:grpSpPr>
        <p:sp>
          <p:nvSpPr>
            <p:cNvPr id="1987678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79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0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1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2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3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4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4267200" y="3352800"/>
            <a:ext cx="4114800" cy="304800"/>
            <a:chOff x="2256" y="1152"/>
            <a:chExt cx="2592" cy="192"/>
          </a:xfrm>
        </p:grpSpPr>
        <p:sp>
          <p:nvSpPr>
            <p:cNvPr id="1987686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7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8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89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0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1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2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4267200" y="3657600"/>
            <a:ext cx="4114800" cy="304800"/>
            <a:chOff x="2256" y="1152"/>
            <a:chExt cx="2592" cy="192"/>
          </a:xfrm>
        </p:grpSpPr>
        <p:sp>
          <p:nvSpPr>
            <p:cNvPr id="1987694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5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6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7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8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699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0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4267200" y="3962400"/>
            <a:ext cx="4114800" cy="304800"/>
            <a:chOff x="2256" y="1152"/>
            <a:chExt cx="2592" cy="192"/>
          </a:xfrm>
        </p:grpSpPr>
        <p:sp>
          <p:nvSpPr>
            <p:cNvPr id="1987702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3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4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5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6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7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08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8" name="Group 125"/>
          <p:cNvGrpSpPr>
            <a:grpSpLocks/>
          </p:cNvGrpSpPr>
          <p:nvPr/>
        </p:nvGrpSpPr>
        <p:grpSpPr bwMode="auto">
          <a:xfrm>
            <a:off x="4267200" y="4267200"/>
            <a:ext cx="4114800" cy="304800"/>
            <a:chOff x="2256" y="1152"/>
            <a:chExt cx="2592" cy="192"/>
          </a:xfrm>
        </p:grpSpPr>
        <p:sp>
          <p:nvSpPr>
            <p:cNvPr id="1987710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1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2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3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4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5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6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" name="Group 133"/>
          <p:cNvGrpSpPr>
            <a:grpSpLocks/>
          </p:cNvGrpSpPr>
          <p:nvPr/>
        </p:nvGrpSpPr>
        <p:grpSpPr bwMode="auto">
          <a:xfrm>
            <a:off x="4267200" y="4572000"/>
            <a:ext cx="4114800" cy="304800"/>
            <a:chOff x="2256" y="1152"/>
            <a:chExt cx="2592" cy="192"/>
          </a:xfrm>
        </p:grpSpPr>
        <p:sp>
          <p:nvSpPr>
            <p:cNvPr id="1987718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19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0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1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2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3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4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0" name="Group 141"/>
          <p:cNvGrpSpPr>
            <a:grpSpLocks/>
          </p:cNvGrpSpPr>
          <p:nvPr/>
        </p:nvGrpSpPr>
        <p:grpSpPr bwMode="auto">
          <a:xfrm>
            <a:off x="4267200" y="4876800"/>
            <a:ext cx="4114800" cy="304800"/>
            <a:chOff x="2256" y="1152"/>
            <a:chExt cx="2592" cy="192"/>
          </a:xfrm>
        </p:grpSpPr>
        <p:sp>
          <p:nvSpPr>
            <p:cNvPr id="1987726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7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8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29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0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1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2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7733" name="Text Box 149"/>
          <p:cNvSpPr txBox="1">
            <a:spLocks noChangeArrowheads="1"/>
          </p:cNvSpPr>
          <p:nvPr/>
        </p:nvSpPr>
        <p:spPr bwMode="auto">
          <a:xfrm>
            <a:off x="192088" y="914400"/>
            <a:ext cx="25050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Unroll 4 ways first</a:t>
            </a:r>
          </a:p>
        </p:txBody>
      </p:sp>
      <p:grpSp>
        <p:nvGrpSpPr>
          <p:cNvPr id="21" name="Group 150"/>
          <p:cNvGrpSpPr>
            <a:grpSpLocks/>
          </p:cNvGrpSpPr>
          <p:nvPr/>
        </p:nvGrpSpPr>
        <p:grpSpPr bwMode="auto">
          <a:xfrm>
            <a:off x="4267200" y="5181600"/>
            <a:ext cx="4114800" cy="304800"/>
            <a:chOff x="2256" y="1152"/>
            <a:chExt cx="2592" cy="192"/>
          </a:xfrm>
        </p:grpSpPr>
        <p:sp>
          <p:nvSpPr>
            <p:cNvPr id="1987735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6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7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8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39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0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1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158"/>
          <p:cNvGrpSpPr>
            <a:grpSpLocks/>
          </p:cNvGrpSpPr>
          <p:nvPr/>
        </p:nvGrpSpPr>
        <p:grpSpPr bwMode="auto">
          <a:xfrm>
            <a:off x="4267200" y="5486400"/>
            <a:ext cx="4114800" cy="304800"/>
            <a:chOff x="2256" y="1152"/>
            <a:chExt cx="2592" cy="192"/>
          </a:xfrm>
        </p:grpSpPr>
        <p:sp>
          <p:nvSpPr>
            <p:cNvPr id="1987743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4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5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6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7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8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49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3" name="Group 166"/>
          <p:cNvGrpSpPr>
            <a:grpSpLocks/>
          </p:cNvGrpSpPr>
          <p:nvPr/>
        </p:nvGrpSpPr>
        <p:grpSpPr bwMode="auto">
          <a:xfrm>
            <a:off x="4267200" y="5791200"/>
            <a:ext cx="4114800" cy="304800"/>
            <a:chOff x="2256" y="1152"/>
            <a:chExt cx="2592" cy="192"/>
          </a:xfrm>
        </p:grpSpPr>
        <p:sp>
          <p:nvSpPr>
            <p:cNvPr id="1987751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2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3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4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5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6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57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4" name="Group 174"/>
          <p:cNvGrpSpPr>
            <a:grpSpLocks/>
          </p:cNvGrpSpPr>
          <p:nvPr/>
        </p:nvGrpSpPr>
        <p:grpSpPr bwMode="auto">
          <a:xfrm>
            <a:off x="4267200" y="6096000"/>
            <a:ext cx="4114800" cy="304800"/>
            <a:chOff x="2256" y="1152"/>
            <a:chExt cx="2592" cy="192"/>
          </a:xfrm>
        </p:grpSpPr>
        <p:sp>
          <p:nvSpPr>
            <p:cNvPr id="1987759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0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1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2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3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4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87765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5" name="Group 182"/>
          <p:cNvGrpSpPr>
            <a:grpSpLocks/>
          </p:cNvGrpSpPr>
          <p:nvPr/>
        </p:nvGrpSpPr>
        <p:grpSpPr bwMode="auto">
          <a:xfrm>
            <a:off x="4286250" y="1219200"/>
            <a:ext cx="3556000" cy="3719513"/>
            <a:chOff x="2700" y="768"/>
            <a:chExt cx="2240" cy="2343"/>
          </a:xfrm>
        </p:grpSpPr>
        <p:sp>
          <p:nvSpPr>
            <p:cNvPr id="1987767" name="Text Box 183"/>
            <p:cNvSpPr txBox="1">
              <a:spLocks noChangeArrowheads="1"/>
            </p:cNvSpPr>
            <p:nvPr/>
          </p:nvSpPr>
          <p:spPr bwMode="auto">
            <a:xfrm>
              <a:off x="3564" y="768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1987768" name="Text Box 184"/>
            <p:cNvSpPr txBox="1">
              <a:spLocks noChangeArrowheads="1"/>
            </p:cNvSpPr>
            <p:nvPr/>
          </p:nvSpPr>
          <p:spPr bwMode="auto">
            <a:xfrm>
              <a:off x="3564" y="960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1987769" name="Text Box 185"/>
            <p:cNvSpPr txBox="1">
              <a:spLocks noChangeArrowheads="1"/>
            </p:cNvSpPr>
            <p:nvPr/>
          </p:nvSpPr>
          <p:spPr bwMode="auto">
            <a:xfrm>
              <a:off x="3564" y="1152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1987770" name="Text Box 186"/>
            <p:cNvSpPr txBox="1">
              <a:spLocks noChangeArrowheads="1"/>
            </p:cNvSpPr>
            <p:nvPr/>
          </p:nvSpPr>
          <p:spPr bwMode="auto">
            <a:xfrm>
              <a:off x="3564" y="1344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1987771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72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73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74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75" name="Text Box 191"/>
            <p:cNvSpPr txBox="1">
              <a:spLocks noChangeArrowheads="1"/>
            </p:cNvSpPr>
            <p:nvPr/>
          </p:nvSpPr>
          <p:spPr bwMode="auto">
            <a:xfrm>
              <a:off x="3996" y="2304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sd f5</a:t>
              </a:r>
            </a:p>
          </p:txBody>
        </p:sp>
        <p:sp>
          <p:nvSpPr>
            <p:cNvPr id="1987776" name="Text Box 192"/>
            <p:cNvSpPr txBox="1">
              <a:spLocks noChangeArrowheads="1"/>
            </p:cNvSpPr>
            <p:nvPr/>
          </p:nvSpPr>
          <p:spPr bwMode="auto">
            <a:xfrm>
              <a:off x="3996" y="2496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sd f6</a:t>
              </a:r>
            </a:p>
          </p:txBody>
        </p:sp>
        <p:sp>
          <p:nvSpPr>
            <p:cNvPr id="1987777" name="Text Box 193"/>
            <p:cNvSpPr txBox="1">
              <a:spLocks noChangeArrowheads="1"/>
            </p:cNvSpPr>
            <p:nvPr/>
          </p:nvSpPr>
          <p:spPr bwMode="auto">
            <a:xfrm>
              <a:off x="3996" y="2688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sd f7</a:t>
              </a:r>
            </a:p>
          </p:txBody>
        </p:sp>
        <p:sp>
          <p:nvSpPr>
            <p:cNvPr id="1987778" name="Text Box 194"/>
            <p:cNvSpPr txBox="1">
              <a:spLocks noChangeArrowheads="1"/>
            </p:cNvSpPr>
            <p:nvPr/>
          </p:nvSpPr>
          <p:spPr bwMode="auto">
            <a:xfrm>
              <a:off x="3996" y="2880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sd f8</a:t>
              </a:r>
            </a:p>
          </p:txBody>
        </p:sp>
        <p:sp>
          <p:nvSpPr>
            <p:cNvPr id="1987779" name="Text Box 195"/>
            <p:cNvSpPr txBox="1">
              <a:spLocks noChangeArrowheads="1"/>
            </p:cNvSpPr>
            <p:nvPr/>
          </p:nvSpPr>
          <p:spPr bwMode="auto">
            <a:xfrm>
              <a:off x="2700" y="1344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  <p:sp>
          <p:nvSpPr>
            <p:cNvPr id="1987780" name="Text Box 196"/>
            <p:cNvSpPr txBox="1">
              <a:spLocks noChangeArrowheads="1"/>
            </p:cNvSpPr>
            <p:nvPr/>
          </p:nvSpPr>
          <p:spPr bwMode="auto">
            <a:xfrm>
              <a:off x="3084" y="2688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add r2</a:t>
              </a:r>
            </a:p>
          </p:txBody>
        </p:sp>
        <p:sp>
          <p:nvSpPr>
            <p:cNvPr id="1987781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660066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26" name="Group 198"/>
          <p:cNvGrpSpPr>
            <a:grpSpLocks/>
          </p:cNvGrpSpPr>
          <p:nvPr/>
        </p:nvGrpSpPr>
        <p:grpSpPr bwMode="auto">
          <a:xfrm>
            <a:off x="4286250" y="2438400"/>
            <a:ext cx="3556000" cy="3719513"/>
            <a:chOff x="2700" y="768"/>
            <a:chExt cx="2240" cy="2343"/>
          </a:xfrm>
        </p:grpSpPr>
        <p:sp>
          <p:nvSpPr>
            <p:cNvPr id="1987783" name="Text Box 199"/>
            <p:cNvSpPr txBox="1">
              <a:spLocks noChangeArrowheads="1"/>
            </p:cNvSpPr>
            <p:nvPr/>
          </p:nvSpPr>
          <p:spPr bwMode="auto">
            <a:xfrm>
              <a:off x="3564" y="768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1987784" name="Text Box 200"/>
            <p:cNvSpPr txBox="1">
              <a:spLocks noChangeArrowheads="1"/>
            </p:cNvSpPr>
            <p:nvPr/>
          </p:nvSpPr>
          <p:spPr bwMode="auto">
            <a:xfrm>
              <a:off x="3564" y="960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1987785" name="Text Box 201"/>
            <p:cNvSpPr txBox="1">
              <a:spLocks noChangeArrowheads="1"/>
            </p:cNvSpPr>
            <p:nvPr/>
          </p:nvSpPr>
          <p:spPr bwMode="auto">
            <a:xfrm>
              <a:off x="3564" y="1152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1987786" name="Text Box 202"/>
            <p:cNvSpPr txBox="1">
              <a:spLocks noChangeArrowheads="1"/>
            </p:cNvSpPr>
            <p:nvPr/>
          </p:nvSpPr>
          <p:spPr bwMode="auto">
            <a:xfrm>
              <a:off x="3564" y="1344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1987787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788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789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790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791" name="Text Box 207"/>
            <p:cNvSpPr txBox="1">
              <a:spLocks noChangeArrowheads="1"/>
            </p:cNvSpPr>
            <p:nvPr/>
          </p:nvSpPr>
          <p:spPr bwMode="auto">
            <a:xfrm>
              <a:off x="3996" y="2304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sd f5</a:t>
              </a:r>
            </a:p>
          </p:txBody>
        </p:sp>
        <p:sp>
          <p:nvSpPr>
            <p:cNvPr id="1987792" name="Text Box 208"/>
            <p:cNvSpPr txBox="1">
              <a:spLocks noChangeArrowheads="1"/>
            </p:cNvSpPr>
            <p:nvPr/>
          </p:nvSpPr>
          <p:spPr bwMode="auto">
            <a:xfrm>
              <a:off x="3996" y="2496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sd f6</a:t>
              </a:r>
            </a:p>
          </p:txBody>
        </p:sp>
        <p:sp>
          <p:nvSpPr>
            <p:cNvPr id="1987793" name="Text Box 209"/>
            <p:cNvSpPr txBox="1">
              <a:spLocks noChangeArrowheads="1"/>
            </p:cNvSpPr>
            <p:nvPr/>
          </p:nvSpPr>
          <p:spPr bwMode="auto">
            <a:xfrm>
              <a:off x="3996" y="2688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sd f7</a:t>
              </a:r>
            </a:p>
          </p:txBody>
        </p:sp>
        <p:sp>
          <p:nvSpPr>
            <p:cNvPr id="1987794" name="Text Box 210"/>
            <p:cNvSpPr txBox="1">
              <a:spLocks noChangeArrowheads="1"/>
            </p:cNvSpPr>
            <p:nvPr/>
          </p:nvSpPr>
          <p:spPr bwMode="auto">
            <a:xfrm>
              <a:off x="3996" y="2880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sd f8</a:t>
              </a:r>
            </a:p>
          </p:txBody>
        </p:sp>
        <p:sp>
          <p:nvSpPr>
            <p:cNvPr id="1987795" name="Text Box 211"/>
            <p:cNvSpPr txBox="1">
              <a:spLocks noChangeArrowheads="1"/>
            </p:cNvSpPr>
            <p:nvPr/>
          </p:nvSpPr>
          <p:spPr bwMode="auto">
            <a:xfrm>
              <a:off x="2700" y="1344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  <p:sp>
          <p:nvSpPr>
            <p:cNvPr id="1987796" name="Text Box 212"/>
            <p:cNvSpPr txBox="1">
              <a:spLocks noChangeArrowheads="1"/>
            </p:cNvSpPr>
            <p:nvPr/>
          </p:nvSpPr>
          <p:spPr bwMode="auto">
            <a:xfrm>
              <a:off x="3084" y="2688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add r2</a:t>
              </a:r>
            </a:p>
          </p:txBody>
        </p:sp>
        <p:sp>
          <p:nvSpPr>
            <p:cNvPr id="1987797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008000"/>
                  </a:solidFill>
                  <a:ea typeface="굴림" charset="-127"/>
                  <a:cs typeface="굴림" charset="-127"/>
                </a:rPr>
                <a:t>bne</a:t>
              </a:r>
            </a:p>
          </p:txBody>
        </p:sp>
      </p:grpSp>
      <p:grpSp>
        <p:nvGrpSpPr>
          <p:cNvPr id="27" name="Group 214"/>
          <p:cNvGrpSpPr>
            <a:grpSpLocks/>
          </p:cNvGrpSpPr>
          <p:nvPr/>
        </p:nvGrpSpPr>
        <p:grpSpPr bwMode="auto">
          <a:xfrm>
            <a:off x="4286250" y="3657600"/>
            <a:ext cx="3556000" cy="2805113"/>
            <a:chOff x="2700" y="2304"/>
            <a:chExt cx="2240" cy="1767"/>
          </a:xfrm>
        </p:grpSpPr>
        <p:sp>
          <p:nvSpPr>
            <p:cNvPr id="1987799" name="Text Box 215"/>
            <p:cNvSpPr txBox="1">
              <a:spLocks noChangeArrowheads="1"/>
            </p:cNvSpPr>
            <p:nvPr/>
          </p:nvSpPr>
          <p:spPr bwMode="auto">
            <a:xfrm>
              <a:off x="3564" y="2304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1987800" name="Text Box 216"/>
            <p:cNvSpPr txBox="1">
              <a:spLocks noChangeArrowheads="1"/>
            </p:cNvSpPr>
            <p:nvPr/>
          </p:nvSpPr>
          <p:spPr bwMode="auto">
            <a:xfrm>
              <a:off x="3564" y="2496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1987801" name="Text Box 217"/>
            <p:cNvSpPr txBox="1">
              <a:spLocks noChangeArrowheads="1"/>
            </p:cNvSpPr>
            <p:nvPr/>
          </p:nvSpPr>
          <p:spPr bwMode="auto">
            <a:xfrm>
              <a:off x="3564" y="2688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1987802" name="Text Box 218"/>
            <p:cNvSpPr txBox="1">
              <a:spLocks noChangeArrowheads="1"/>
            </p:cNvSpPr>
            <p:nvPr/>
          </p:nvSpPr>
          <p:spPr bwMode="auto">
            <a:xfrm>
              <a:off x="3564" y="2880"/>
              <a:ext cx="38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1987803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f5</a:t>
              </a:r>
            </a:p>
          </p:txBody>
        </p:sp>
        <p:sp>
          <p:nvSpPr>
            <p:cNvPr id="1987804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f6</a:t>
              </a:r>
            </a:p>
          </p:txBody>
        </p:sp>
        <p:sp>
          <p:nvSpPr>
            <p:cNvPr id="1987805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f7</a:t>
              </a:r>
            </a:p>
          </p:txBody>
        </p:sp>
        <p:sp>
          <p:nvSpPr>
            <p:cNvPr id="1987806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56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 f8</a:t>
              </a:r>
            </a:p>
          </p:txBody>
        </p:sp>
        <p:sp>
          <p:nvSpPr>
            <p:cNvPr id="1987807" name="Text Box 223"/>
            <p:cNvSpPr txBox="1">
              <a:spLocks noChangeArrowheads="1"/>
            </p:cNvSpPr>
            <p:nvPr/>
          </p:nvSpPr>
          <p:spPr bwMode="auto">
            <a:xfrm>
              <a:off x="3996" y="3840"/>
              <a:ext cx="428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 f5</a:t>
              </a:r>
            </a:p>
          </p:txBody>
        </p:sp>
        <p:sp>
          <p:nvSpPr>
            <p:cNvPr id="1987808" name="Text Box 224"/>
            <p:cNvSpPr txBox="1">
              <a:spLocks noChangeArrowheads="1"/>
            </p:cNvSpPr>
            <p:nvPr/>
          </p:nvSpPr>
          <p:spPr bwMode="auto">
            <a:xfrm>
              <a:off x="2700" y="2880"/>
              <a:ext cx="524" cy="23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80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</p:grpSp>
      <p:grpSp>
        <p:nvGrpSpPr>
          <p:cNvPr id="28" name="Group 225"/>
          <p:cNvGrpSpPr>
            <a:grpSpLocks/>
          </p:cNvGrpSpPr>
          <p:nvPr/>
        </p:nvGrpSpPr>
        <p:grpSpPr bwMode="auto">
          <a:xfrm>
            <a:off x="2616200" y="1295400"/>
            <a:ext cx="1676400" cy="5181600"/>
            <a:chOff x="1648" y="816"/>
            <a:chExt cx="1056" cy="3264"/>
          </a:xfrm>
        </p:grpSpPr>
        <p:grpSp>
          <p:nvGrpSpPr>
            <p:cNvPr id="29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1987811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2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1987813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iterate</a:t>
                </a:r>
              </a:p>
            </p:txBody>
          </p:sp>
        </p:grpSp>
        <p:grpSp>
          <p:nvGrpSpPr>
            <p:cNvPr id="30" name="Group 230"/>
            <p:cNvGrpSpPr>
              <a:grpSpLocks/>
            </p:cNvGrpSpPr>
            <p:nvPr/>
          </p:nvGrpSpPr>
          <p:grpSpPr bwMode="auto">
            <a:xfrm>
              <a:off x="1848" y="816"/>
              <a:ext cx="792" cy="1488"/>
              <a:chOff x="1848" y="816"/>
              <a:chExt cx="792" cy="1488"/>
            </a:xfrm>
          </p:grpSpPr>
          <p:sp>
            <p:nvSpPr>
              <p:cNvPr id="1987815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6" name="Text Box 232"/>
              <p:cNvSpPr txBox="1">
                <a:spLocks noChangeArrowheads="1"/>
              </p:cNvSpPr>
              <p:nvPr/>
            </p:nvSpPr>
            <p:spPr bwMode="auto">
              <a:xfrm>
                <a:off x="1848" y="1440"/>
                <a:ext cx="516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prolog</a:t>
                </a:r>
              </a:p>
            </p:txBody>
          </p:sp>
        </p:grpSp>
        <p:grpSp>
          <p:nvGrpSpPr>
            <p:cNvPr id="31" name="Group 233"/>
            <p:cNvGrpSpPr>
              <a:grpSpLocks/>
            </p:cNvGrpSpPr>
            <p:nvPr/>
          </p:nvGrpSpPr>
          <p:grpSpPr bwMode="auto">
            <a:xfrm>
              <a:off x="1844" y="3072"/>
              <a:ext cx="796" cy="1008"/>
              <a:chOff x="1844" y="3072"/>
              <a:chExt cx="796" cy="1008"/>
            </a:xfrm>
          </p:grpSpPr>
          <p:sp>
            <p:nvSpPr>
              <p:cNvPr id="1987818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7819" name="Text Box 235"/>
              <p:cNvSpPr txBox="1">
                <a:spLocks noChangeArrowheads="1"/>
              </p:cNvSpPr>
              <p:nvPr/>
            </p:nvSpPr>
            <p:spPr bwMode="auto">
              <a:xfrm>
                <a:off x="1844" y="3360"/>
                <a:ext cx="500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epilog</a:t>
                </a:r>
              </a:p>
            </p:txBody>
          </p:sp>
        </p:grpSp>
      </p:grpSp>
      <p:sp>
        <p:nvSpPr>
          <p:cNvPr id="1987820" name="Rectangle 236"/>
          <p:cNvSpPr>
            <a:spLocks noGrp="1" noChangeArrowheads="1"/>
          </p:cNvSpPr>
          <p:nvPr>
            <p:ph type="body" idx="1"/>
          </p:nvPr>
        </p:nvSpPr>
        <p:spPr>
          <a:xfrm>
            <a:off x="0" y="5943600"/>
            <a:ext cx="3886200" cy="366713"/>
          </a:xfrm>
          <a:noFill/>
          <a:ln/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How many FLOPS/cycle?</a:t>
            </a:r>
          </a:p>
        </p:txBody>
      </p:sp>
      <p:sp>
        <p:nvSpPr>
          <p:cNvPr id="1987821" name="Text Box 237"/>
          <p:cNvSpPr txBox="1">
            <a:spLocks noChangeArrowheads="1"/>
          </p:cNvSpPr>
          <p:nvPr/>
        </p:nvSpPr>
        <p:spPr bwMode="auto">
          <a:xfrm>
            <a:off x="228600" y="6197600"/>
            <a:ext cx="3546475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solidFill>
                  <a:schemeClr val="hlink"/>
                </a:solidFill>
                <a:latin typeface="Verdana" charset="0"/>
                <a:ea typeface="굴림" charset="-127"/>
                <a:cs typeface="굴림" charset="-127"/>
              </a:rPr>
              <a:t>4 fadds / 4 cycles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7820" grpId="0" build="p" autoUpdateAnimBg="0"/>
      <p:bldP spid="198782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1A0D-E4B3-734A-B0F8-E8424870CCA1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8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50292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Pipelining vs. Loop Unrolling</a:t>
            </a:r>
          </a:p>
        </p:txBody>
      </p:sp>
      <p:sp>
        <p:nvSpPr>
          <p:cNvPr id="1989635" name="Freeform 3"/>
          <p:cNvSpPr>
            <a:spLocks/>
          </p:cNvSpPr>
          <p:nvPr/>
        </p:nvSpPr>
        <p:spPr bwMode="auto">
          <a:xfrm>
            <a:off x="2290763" y="17526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6" name="Rectangle 4"/>
          <p:cNvSpPr>
            <a:spLocks noChangeArrowheads="1"/>
          </p:cNvSpPr>
          <p:nvPr/>
        </p:nvSpPr>
        <p:spPr bwMode="auto">
          <a:xfrm>
            <a:off x="28241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7" name="Freeform 5"/>
          <p:cNvSpPr>
            <a:spLocks/>
          </p:cNvSpPr>
          <p:nvPr/>
        </p:nvSpPr>
        <p:spPr bwMode="auto">
          <a:xfrm>
            <a:off x="2290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8" name="Freeform 6"/>
          <p:cNvSpPr>
            <a:spLocks/>
          </p:cNvSpPr>
          <p:nvPr/>
        </p:nvSpPr>
        <p:spPr bwMode="auto">
          <a:xfrm flipH="1">
            <a:off x="34337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39" name="Rectangle 7"/>
          <p:cNvSpPr>
            <a:spLocks noChangeArrowheads="1"/>
          </p:cNvSpPr>
          <p:nvPr/>
        </p:nvSpPr>
        <p:spPr bwMode="auto">
          <a:xfrm>
            <a:off x="45005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0" name="Freeform 8"/>
          <p:cNvSpPr>
            <a:spLocks/>
          </p:cNvSpPr>
          <p:nvPr/>
        </p:nvSpPr>
        <p:spPr bwMode="auto">
          <a:xfrm>
            <a:off x="3967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1" name="Freeform 9"/>
          <p:cNvSpPr>
            <a:spLocks/>
          </p:cNvSpPr>
          <p:nvPr/>
        </p:nvSpPr>
        <p:spPr bwMode="auto">
          <a:xfrm flipH="1">
            <a:off x="51101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2" name="Rectangle 10"/>
          <p:cNvSpPr>
            <a:spLocks noChangeArrowheads="1"/>
          </p:cNvSpPr>
          <p:nvPr/>
        </p:nvSpPr>
        <p:spPr bwMode="auto">
          <a:xfrm>
            <a:off x="6176963" y="1828800"/>
            <a:ext cx="609600" cy="1066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3" name="Freeform 11"/>
          <p:cNvSpPr>
            <a:spLocks/>
          </p:cNvSpPr>
          <p:nvPr/>
        </p:nvSpPr>
        <p:spPr bwMode="auto">
          <a:xfrm>
            <a:off x="5643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4" name="Freeform 12"/>
          <p:cNvSpPr>
            <a:spLocks/>
          </p:cNvSpPr>
          <p:nvPr/>
        </p:nvSpPr>
        <p:spPr bwMode="auto">
          <a:xfrm flipH="1">
            <a:off x="6786563" y="18288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5" name="Text Box 13"/>
          <p:cNvSpPr txBox="1">
            <a:spLocks noChangeArrowheads="1"/>
          </p:cNvSpPr>
          <p:nvPr/>
        </p:nvSpPr>
        <p:spPr bwMode="auto">
          <a:xfrm>
            <a:off x="6686550" y="28956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46" name="Text Box 14"/>
          <p:cNvSpPr txBox="1">
            <a:spLocks noChangeArrowheads="1"/>
          </p:cNvSpPr>
          <p:nvPr/>
        </p:nvSpPr>
        <p:spPr bwMode="auto">
          <a:xfrm>
            <a:off x="576263" y="17526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sp>
        <p:nvSpPr>
          <p:cNvPr id="1989647" name="Freeform 15"/>
          <p:cNvSpPr>
            <a:spLocks/>
          </p:cNvSpPr>
          <p:nvPr/>
        </p:nvSpPr>
        <p:spPr bwMode="auto">
          <a:xfrm>
            <a:off x="2290763" y="3962400"/>
            <a:ext cx="51816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0"/>
              </a:cxn>
              <a:cxn ang="0">
                <a:pos x="3264" y="720"/>
              </a:cxn>
            </a:cxnLst>
            <a:rect l="0" t="0" r="r" b="b"/>
            <a:pathLst>
              <a:path w="3264" h="720">
                <a:moveTo>
                  <a:pt x="0" y="0"/>
                </a:moveTo>
                <a:lnTo>
                  <a:pt x="0" y="720"/>
                </a:lnTo>
                <a:lnTo>
                  <a:pt x="3264" y="720"/>
                </a:lnTo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8" name="Rectangle 16"/>
          <p:cNvSpPr>
            <a:spLocks noChangeArrowheads="1"/>
          </p:cNvSpPr>
          <p:nvPr/>
        </p:nvSpPr>
        <p:spPr bwMode="auto">
          <a:xfrm>
            <a:off x="28241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49" name="Freeform 17"/>
          <p:cNvSpPr>
            <a:spLocks/>
          </p:cNvSpPr>
          <p:nvPr/>
        </p:nvSpPr>
        <p:spPr bwMode="auto">
          <a:xfrm>
            <a:off x="2290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0" name="Freeform 18"/>
          <p:cNvSpPr>
            <a:spLocks/>
          </p:cNvSpPr>
          <p:nvPr/>
        </p:nvSpPr>
        <p:spPr bwMode="auto">
          <a:xfrm flipH="1">
            <a:off x="34337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1" name="Text Box 19"/>
          <p:cNvSpPr txBox="1">
            <a:spLocks noChangeArrowheads="1"/>
          </p:cNvSpPr>
          <p:nvPr/>
        </p:nvSpPr>
        <p:spPr bwMode="auto">
          <a:xfrm>
            <a:off x="6686550" y="5105400"/>
            <a:ext cx="752475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time</a:t>
            </a:r>
            <a:endParaRPr lang="en-US" altLang="ko-KR" sz="2000">
              <a:solidFill>
                <a:srgbClr val="660066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989652" name="Text Box 20"/>
          <p:cNvSpPr txBox="1">
            <a:spLocks noChangeArrowheads="1"/>
          </p:cNvSpPr>
          <p:nvPr/>
        </p:nvSpPr>
        <p:spPr bwMode="auto">
          <a:xfrm>
            <a:off x="576263" y="4114800"/>
            <a:ext cx="1798637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performance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900363" y="4038600"/>
            <a:ext cx="1676400" cy="1066800"/>
            <a:chOff x="1296" y="2832"/>
            <a:chExt cx="1056" cy="672"/>
          </a:xfrm>
        </p:grpSpPr>
        <p:sp>
          <p:nvSpPr>
            <p:cNvPr id="1989654" name="Rectangle 22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5" name="Freeform 23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56" name="Freeform 24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57" name="Rectangle 25"/>
          <p:cNvSpPr>
            <a:spLocks noChangeArrowheads="1"/>
          </p:cNvSpPr>
          <p:nvPr/>
        </p:nvSpPr>
        <p:spPr bwMode="auto">
          <a:xfrm>
            <a:off x="4652963" y="4038600"/>
            <a:ext cx="609600" cy="1066800"/>
          </a:xfrm>
          <a:prstGeom prst="rect">
            <a:avLst/>
          </a:prstGeom>
          <a:solidFill>
            <a:schemeClr val="folHlink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8" name="Freeform 26"/>
          <p:cNvSpPr>
            <a:spLocks/>
          </p:cNvSpPr>
          <p:nvPr/>
        </p:nvSpPr>
        <p:spPr bwMode="auto">
          <a:xfrm>
            <a:off x="4119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noFill/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59" name="Freeform 27"/>
          <p:cNvSpPr>
            <a:spLocks/>
          </p:cNvSpPr>
          <p:nvPr/>
        </p:nvSpPr>
        <p:spPr bwMode="auto">
          <a:xfrm flipH="1">
            <a:off x="5262563" y="4038600"/>
            <a:ext cx="533400" cy="1066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336" y="672"/>
              </a:cxn>
              <a:cxn ang="0">
                <a:pos x="0" y="672"/>
              </a:cxn>
              <a:cxn ang="0">
                <a:pos x="336" y="0"/>
              </a:cxn>
            </a:cxnLst>
            <a:rect l="0" t="0" r="r" b="b"/>
            <a:pathLst>
              <a:path w="336" h="672">
                <a:moveTo>
                  <a:pt x="336" y="0"/>
                </a:moveTo>
                <a:lnTo>
                  <a:pt x="336" y="672"/>
                </a:lnTo>
                <a:lnTo>
                  <a:pt x="0" y="672"/>
                </a:lnTo>
                <a:lnTo>
                  <a:pt x="336" y="0"/>
                </a:lnTo>
                <a:close/>
              </a:path>
            </a:pathLst>
          </a:custGeom>
          <a:solidFill>
            <a:schemeClr val="folHlink"/>
          </a:solidFill>
          <a:ln w="31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0" name="Text Box 28"/>
          <p:cNvSpPr txBox="1">
            <a:spLocks noChangeArrowheads="1"/>
          </p:cNvSpPr>
          <p:nvPr/>
        </p:nvSpPr>
        <p:spPr bwMode="auto">
          <a:xfrm>
            <a:off x="3563938" y="1219200"/>
            <a:ext cx="2290762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Loop Unrolled</a:t>
            </a:r>
          </a:p>
        </p:txBody>
      </p:sp>
      <p:sp>
        <p:nvSpPr>
          <p:cNvPr id="1989661" name="Text Box 29"/>
          <p:cNvSpPr txBox="1">
            <a:spLocks noChangeArrowheads="1"/>
          </p:cNvSpPr>
          <p:nvPr/>
        </p:nvSpPr>
        <p:spPr bwMode="auto">
          <a:xfrm>
            <a:off x="3298825" y="3505200"/>
            <a:ext cx="3027363" cy="4572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400">
                <a:latin typeface="Verdana" charset="0"/>
                <a:ea typeface="굴림" charset="-127"/>
                <a:cs typeface="굴림" charset="-127"/>
              </a:rPr>
              <a:t>Software Pipelined</a:t>
            </a:r>
          </a:p>
        </p:txBody>
      </p:sp>
      <p:sp>
        <p:nvSpPr>
          <p:cNvPr id="1989662" name="Text Box 30"/>
          <p:cNvSpPr txBox="1">
            <a:spLocks noChangeArrowheads="1"/>
          </p:cNvSpPr>
          <p:nvPr/>
        </p:nvSpPr>
        <p:spPr bwMode="auto">
          <a:xfrm>
            <a:off x="6350" y="2590800"/>
            <a:ext cx="19685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Startup overhead</a:t>
            </a:r>
          </a:p>
        </p:txBody>
      </p:sp>
      <p:sp>
        <p:nvSpPr>
          <p:cNvPr id="1989663" name="Text Box 31"/>
          <p:cNvSpPr txBox="1">
            <a:spLocks noChangeArrowheads="1"/>
          </p:cNvSpPr>
          <p:nvPr/>
        </p:nvSpPr>
        <p:spPr bwMode="auto">
          <a:xfrm>
            <a:off x="6559550" y="1447800"/>
            <a:ext cx="2354263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Wind-down overhead</a:t>
            </a:r>
          </a:p>
        </p:txBody>
      </p:sp>
      <p:sp>
        <p:nvSpPr>
          <p:cNvPr id="1989664" name="Line 32"/>
          <p:cNvSpPr>
            <a:spLocks noChangeShapeType="1"/>
          </p:cNvSpPr>
          <p:nvPr/>
        </p:nvSpPr>
        <p:spPr bwMode="auto">
          <a:xfrm>
            <a:off x="2290763" y="3048000"/>
            <a:ext cx="1676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5" name="Text Box 33"/>
          <p:cNvSpPr txBox="1">
            <a:spLocks noChangeArrowheads="1"/>
          </p:cNvSpPr>
          <p:nvPr/>
        </p:nvSpPr>
        <p:spPr bwMode="auto">
          <a:xfrm>
            <a:off x="2400300" y="3048000"/>
            <a:ext cx="1625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sp>
        <p:nvSpPr>
          <p:cNvPr id="1989666" name="Line 34"/>
          <p:cNvSpPr>
            <a:spLocks noChangeShapeType="1"/>
          </p:cNvSpPr>
          <p:nvPr/>
        </p:nvSpPr>
        <p:spPr bwMode="auto">
          <a:xfrm>
            <a:off x="3433763" y="5257800"/>
            <a:ext cx="6096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67" name="Text Box 35"/>
          <p:cNvSpPr txBox="1">
            <a:spLocks noChangeArrowheads="1"/>
          </p:cNvSpPr>
          <p:nvPr/>
        </p:nvSpPr>
        <p:spPr bwMode="auto">
          <a:xfrm>
            <a:off x="2900363" y="5257800"/>
            <a:ext cx="175260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altLang="ko-KR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Loop Iteration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509963" y="4038600"/>
            <a:ext cx="1676400" cy="1066800"/>
            <a:chOff x="1296" y="2832"/>
            <a:chExt cx="1056" cy="672"/>
          </a:xfrm>
        </p:grpSpPr>
        <p:sp>
          <p:nvSpPr>
            <p:cNvPr id="1989669" name="Rectangle 37"/>
            <p:cNvSpPr>
              <a:spLocks noChangeArrowheads="1"/>
            </p:cNvSpPr>
            <p:nvPr/>
          </p:nvSpPr>
          <p:spPr bwMode="auto">
            <a:xfrm>
              <a:off x="1632" y="283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0" name="Freeform 38"/>
            <p:cNvSpPr>
              <a:spLocks/>
            </p:cNvSpPr>
            <p:nvPr/>
          </p:nvSpPr>
          <p:spPr bwMode="auto">
            <a:xfrm>
              <a:off x="129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89671" name="Freeform 39"/>
            <p:cNvSpPr>
              <a:spLocks/>
            </p:cNvSpPr>
            <p:nvPr/>
          </p:nvSpPr>
          <p:spPr bwMode="auto">
            <a:xfrm flipH="1">
              <a:off x="2016" y="2832"/>
              <a:ext cx="336" cy="672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89672" name="Text Box 40"/>
          <p:cNvSpPr txBox="1">
            <a:spLocks noChangeArrowheads="1"/>
          </p:cNvSpPr>
          <p:nvPr/>
        </p:nvSpPr>
        <p:spPr bwMode="auto">
          <a:xfrm>
            <a:off x="762000" y="5638800"/>
            <a:ext cx="7467600" cy="8223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400" i="1">
                <a:latin typeface="Verdana" charset="0"/>
                <a:ea typeface="굴림" charset="-127"/>
                <a:cs typeface="굴림" charset="-127"/>
              </a:rPr>
              <a:t>Software pipelining pays startup/wind-down costs only once per loop, not once per iteration</a:t>
            </a:r>
          </a:p>
        </p:txBody>
      </p:sp>
      <p:sp>
        <p:nvSpPr>
          <p:cNvPr id="1989673" name="Freeform 41"/>
          <p:cNvSpPr>
            <a:spLocks/>
          </p:cNvSpPr>
          <p:nvPr/>
        </p:nvSpPr>
        <p:spPr bwMode="auto">
          <a:xfrm>
            <a:off x="1757363" y="2336800"/>
            <a:ext cx="762000" cy="2794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89674" name="Freeform 42"/>
          <p:cNvSpPr>
            <a:spLocks/>
          </p:cNvSpPr>
          <p:nvPr/>
        </p:nvSpPr>
        <p:spPr bwMode="auto">
          <a:xfrm rot="10800000">
            <a:off x="7015163" y="1828800"/>
            <a:ext cx="838200" cy="508000"/>
          </a:xfrm>
          <a:custGeom>
            <a:avLst/>
            <a:gdLst/>
            <a:ahLst/>
            <a:cxnLst>
              <a:cxn ang="0">
                <a:pos x="0" y="160"/>
              </a:cxn>
              <a:cxn ang="0">
                <a:pos x="144" y="16"/>
              </a:cxn>
              <a:cxn ang="0">
                <a:pos x="192" y="64"/>
              </a:cxn>
              <a:cxn ang="0">
                <a:pos x="192" y="112"/>
              </a:cxn>
              <a:cxn ang="0">
                <a:pos x="288" y="160"/>
              </a:cxn>
              <a:cxn ang="0">
                <a:pos x="480" y="16"/>
              </a:cxn>
            </a:cxnLst>
            <a:rect l="0" t="0" r="r" b="b"/>
            <a:pathLst>
              <a:path w="480" h="176">
                <a:moveTo>
                  <a:pt x="0" y="160"/>
                </a:moveTo>
                <a:cubicBezTo>
                  <a:pt x="56" y="96"/>
                  <a:pt x="112" y="32"/>
                  <a:pt x="144" y="16"/>
                </a:cubicBezTo>
                <a:cubicBezTo>
                  <a:pt x="176" y="0"/>
                  <a:pt x="184" y="48"/>
                  <a:pt x="192" y="64"/>
                </a:cubicBezTo>
                <a:cubicBezTo>
                  <a:pt x="200" y="80"/>
                  <a:pt x="176" y="96"/>
                  <a:pt x="192" y="112"/>
                </a:cubicBezTo>
                <a:cubicBezTo>
                  <a:pt x="208" y="128"/>
                  <a:pt x="240" y="176"/>
                  <a:pt x="288" y="160"/>
                </a:cubicBezTo>
                <a:cubicBezTo>
                  <a:pt x="336" y="144"/>
                  <a:pt x="408" y="80"/>
                  <a:pt x="480" y="16"/>
                </a:cubicBezTo>
              </a:path>
            </a:pathLst>
          </a:custGeom>
          <a:noFill/>
          <a:ln w="31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C087-4CBE-444A-B989-B5A7F659EC10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What if there are no loops?</a:t>
            </a:r>
          </a:p>
        </p:txBody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981200"/>
            <a:ext cx="4419600" cy="1557338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Branches limit basic block size in control-flow intensive irregular code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Difficult to find ILP in individual basic blocks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1295400"/>
            <a:ext cx="3886200" cy="4876800"/>
            <a:chOff x="960" y="1056"/>
            <a:chExt cx="2448" cy="3072"/>
          </a:xfrm>
        </p:grpSpPr>
        <p:sp>
          <p:nvSpPr>
            <p:cNvPr id="1991685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6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7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8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89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0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1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2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3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4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5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6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7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8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1699" name="Text Box 19"/>
            <p:cNvSpPr txBox="1">
              <a:spLocks noChangeArrowheads="1"/>
            </p:cNvSpPr>
            <p:nvPr/>
          </p:nvSpPr>
          <p:spPr bwMode="auto">
            <a:xfrm>
              <a:off x="960" y="2112"/>
              <a:ext cx="1007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Basic block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9B8CB-73DA-764C-9746-9A0B224C2D0D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0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1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990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Trace Scheduling </a:t>
            </a:r>
            <a:r>
              <a:rPr lang="en-US" altLang="ko-KR" sz="2000" i="1">
                <a:ea typeface="굴림" charset="-127"/>
                <a:cs typeface="굴림" charset="-127"/>
              </a:rPr>
              <a:t>[ Fisher,Ellis]</a:t>
            </a:r>
            <a:endParaRPr lang="en-US" altLang="ko-KR">
              <a:ea typeface="굴림" charset="-127"/>
              <a:cs typeface="굴림" charset="-127"/>
            </a:endParaRPr>
          </a:p>
        </p:txBody>
      </p:sp>
      <p:sp>
        <p:nvSpPr>
          <p:cNvPr id="1993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52800" y="1981200"/>
            <a:ext cx="5486400" cy="2290763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Pick string of basic blocks, a </a:t>
            </a:r>
            <a:r>
              <a:rPr lang="en-US" altLang="ko-KR" sz="2000" i="1">
                <a:ea typeface="굴림" charset="-127"/>
                <a:cs typeface="굴림" charset="-127"/>
              </a:rPr>
              <a:t>trace</a:t>
            </a:r>
            <a:r>
              <a:rPr lang="en-US" altLang="ko-KR" sz="2000">
                <a:ea typeface="굴림" charset="-127"/>
                <a:cs typeface="굴림" charset="-127"/>
              </a:rPr>
              <a:t>, that represents most frequent branch path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Use </a:t>
            </a:r>
            <a:r>
              <a:rPr lang="en-US" altLang="ko-KR" sz="2000" u="sng">
                <a:ea typeface="굴림" charset="-127"/>
                <a:cs typeface="굴림" charset="-127"/>
              </a:rPr>
              <a:t>profiling feedback</a:t>
            </a:r>
            <a:r>
              <a:rPr lang="en-US" altLang="ko-KR" sz="2000">
                <a:ea typeface="굴림" charset="-127"/>
                <a:cs typeface="굴림" charset="-127"/>
              </a:rPr>
              <a:t> or compiler heuristics to find common branch paths 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Schedule whole “trace” at once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Add fixup code to cope with branches jumping out of trace</a:t>
            </a:r>
          </a:p>
        </p:txBody>
      </p:sp>
      <p:sp>
        <p:nvSpPr>
          <p:cNvPr id="1993733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4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3735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1993737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8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39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0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1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2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3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4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5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6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7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8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49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93750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9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37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9220D-C00E-E541-ACE7-BC365B283222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292975" cy="441325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Problems with “Classic” VLIW</a:t>
            </a:r>
          </a:p>
        </p:txBody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60488"/>
            <a:ext cx="8421687" cy="4649787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Object-code compatibility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have to recompile all code for every machine, even for two machines in same generation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Object code size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instruction padding wastes instruction memory/cache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loop unrolling/software pipelining replicates code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Scheduling variable latency memory operations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caches and/or memory bank conflicts impose statically unpredictable variability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Knowing branch probabilities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Profiling requires an significant extra step in build process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Scheduling for statically unpredictable branches</a:t>
            </a:r>
          </a:p>
          <a:p>
            <a:pPr lvl="1"/>
            <a:r>
              <a:rPr lang="en-US" altLang="ko-KR">
                <a:ea typeface="굴림" charset="-127"/>
                <a:cs typeface="굴림" charset="-127"/>
              </a:rPr>
              <a:t>optimal schedule varies with branch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BE04F-BF03-664E-B39E-08B497DD8F7D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 Instruction Encoding</a:t>
            </a:r>
          </a:p>
        </p:txBody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3098800"/>
            <a:ext cx="8116888" cy="34099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>
                <a:ea typeface="굴림" charset="-127"/>
                <a:cs typeface="굴림" charset="-127"/>
              </a:rPr>
              <a:t>Schemes to reduce effect of unused fields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Compressed format in memory, expand on I-cache refill</a:t>
            </a:r>
          </a:p>
          <a:p>
            <a:pPr lvl="2"/>
            <a:r>
              <a:rPr lang="en-US" altLang="ko-KR" sz="2000">
                <a:solidFill>
                  <a:srgbClr val="660066"/>
                </a:solidFill>
                <a:ea typeface="굴림" charset="-127"/>
                <a:cs typeface="굴림" charset="-127"/>
              </a:rPr>
              <a:t>used in Multiflow Trace</a:t>
            </a:r>
          </a:p>
          <a:p>
            <a:pPr lvl="2"/>
            <a:r>
              <a:rPr lang="en-US" altLang="ko-KR" sz="2000">
                <a:solidFill>
                  <a:srgbClr val="660066"/>
                </a:solidFill>
                <a:ea typeface="굴림" charset="-127"/>
                <a:cs typeface="굴림" charset="-127"/>
              </a:rPr>
              <a:t>introduces instruction addressing challenge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Mark parallel groups</a:t>
            </a:r>
          </a:p>
          <a:p>
            <a:pPr lvl="2"/>
            <a:r>
              <a:rPr lang="en-US" altLang="ko-KR" sz="2000">
                <a:solidFill>
                  <a:srgbClr val="660066"/>
                </a:solidFill>
                <a:ea typeface="굴림" charset="-127"/>
                <a:cs typeface="굴림" charset="-127"/>
              </a:rPr>
              <a:t>used in TMS320C6x DSPs, Intel IA-64</a:t>
            </a:r>
          </a:p>
          <a:p>
            <a:pPr lvl="1"/>
            <a:r>
              <a:rPr lang="en-US" altLang="ko-KR" sz="2000">
                <a:ea typeface="굴림" charset="-127"/>
                <a:cs typeface="굴림" charset="-127"/>
              </a:rPr>
              <a:t>Provide a single-op VLIW instruction</a:t>
            </a:r>
          </a:p>
          <a:p>
            <a:pPr lvl="2"/>
            <a:r>
              <a:rPr lang="en-US" altLang="ko-KR" sz="2000"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660066"/>
                </a:solidFill>
                <a:ea typeface="굴림" charset="-127"/>
                <a:cs typeface="굴림" charset="-127"/>
              </a:rPr>
              <a:t>Cydra-5 UniOp instructions</a:t>
            </a:r>
          </a:p>
          <a:p>
            <a:endParaRPr lang="en-US" altLang="ko-KR" sz="2000">
              <a:solidFill>
                <a:srgbClr val="660066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95538" y="1651000"/>
            <a:ext cx="4114800" cy="304800"/>
            <a:chOff x="2256" y="1152"/>
            <a:chExt cx="2592" cy="192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0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1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2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3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4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97835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97836" name="AutoShape 12"/>
          <p:cNvSpPr>
            <a:spLocks/>
          </p:cNvSpPr>
          <p:nvPr/>
        </p:nvSpPr>
        <p:spPr bwMode="auto">
          <a:xfrm rot="16200000">
            <a:off x="2890838" y="1612900"/>
            <a:ext cx="381000" cy="1371600"/>
          </a:xfrm>
          <a:prstGeom prst="leftBrace">
            <a:avLst>
              <a:gd name="adj1" fmla="val 300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7" name="AutoShape 13"/>
          <p:cNvSpPr>
            <a:spLocks/>
          </p:cNvSpPr>
          <p:nvPr/>
        </p:nvSpPr>
        <p:spPr bwMode="auto">
          <a:xfrm rot="16200000">
            <a:off x="4643438" y="1308100"/>
            <a:ext cx="381000" cy="1981200"/>
          </a:xfrm>
          <a:prstGeom prst="leftBrace">
            <a:avLst>
              <a:gd name="adj1" fmla="val 4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8" name="AutoShape 14"/>
          <p:cNvSpPr>
            <a:spLocks/>
          </p:cNvSpPr>
          <p:nvPr/>
        </p:nvSpPr>
        <p:spPr bwMode="auto">
          <a:xfrm rot="16200000">
            <a:off x="6015038" y="1993900"/>
            <a:ext cx="381000" cy="609600"/>
          </a:xfrm>
          <a:prstGeom prst="leftBrace">
            <a:avLst>
              <a:gd name="adj1" fmla="val 133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97839" name="Text Box 15"/>
          <p:cNvSpPr txBox="1">
            <a:spLocks noChangeArrowheads="1"/>
          </p:cNvSpPr>
          <p:nvPr/>
        </p:nvSpPr>
        <p:spPr bwMode="auto">
          <a:xfrm>
            <a:off x="24447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1</a:t>
            </a:r>
          </a:p>
        </p:txBody>
      </p:sp>
      <p:sp>
        <p:nvSpPr>
          <p:cNvPr id="1997840" name="Text Box 16"/>
          <p:cNvSpPr txBox="1">
            <a:spLocks noChangeArrowheads="1"/>
          </p:cNvSpPr>
          <p:nvPr/>
        </p:nvSpPr>
        <p:spPr bwMode="auto">
          <a:xfrm>
            <a:off x="41973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2</a:t>
            </a:r>
          </a:p>
        </p:txBody>
      </p:sp>
      <p:sp>
        <p:nvSpPr>
          <p:cNvPr id="1997841" name="Text Box 17"/>
          <p:cNvSpPr txBox="1">
            <a:spLocks noChangeArrowheads="1"/>
          </p:cNvSpPr>
          <p:nvPr/>
        </p:nvSpPr>
        <p:spPr bwMode="auto">
          <a:xfrm>
            <a:off x="5645150" y="2489200"/>
            <a:ext cx="1212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BTB allows prediction very early in pipeline</a:t>
            </a:r>
          </a:p>
          <a:p>
            <a:r>
              <a:rPr lang="en-US" dirty="0" smtClean="0"/>
              <a:t>In practice, use BHT and BTB together</a:t>
            </a:r>
          </a:p>
          <a:p>
            <a:r>
              <a:rPr lang="en-US" dirty="0" smtClean="0"/>
              <a:t>Speculative </a:t>
            </a:r>
            <a:r>
              <a:rPr lang="en-US" dirty="0"/>
              <a:t>store buffer holds store values before commit to allow load-store forwarding</a:t>
            </a:r>
          </a:p>
          <a:p>
            <a:r>
              <a:rPr lang="en-US" dirty="0"/>
              <a:t>Can execute later loads past earlier stores when addresses known, or predicted no 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532E2-606F-7B46-A353-30D2D2B8F51C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58914" name="Rectangle 2"/>
          <p:cNvSpPr>
            <a:spLocks noChangeArrowheads="1"/>
          </p:cNvSpPr>
          <p:nvPr/>
        </p:nvSpPr>
        <p:spPr bwMode="auto">
          <a:xfrm>
            <a:off x="1066800" y="3200400"/>
            <a:ext cx="914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Fetch</a:t>
            </a:r>
          </a:p>
        </p:txBody>
      </p:sp>
      <p:sp>
        <p:nvSpPr>
          <p:cNvPr id="1958915" name="Rectangle 3"/>
          <p:cNvSpPr>
            <a:spLocks noChangeArrowheads="1"/>
          </p:cNvSpPr>
          <p:nvPr/>
        </p:nvSpPr>
        <p:spPr bwMode="auto">
          <a:xfrm>
            <a:off x="2209800" y="3200400"/>
            <a:ext cx="16764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Decode &amp; Rename</a:t>
            </a:r>
          </a:p>
        </p:txBody>
      </p:sp>
      <p:sp>
        <p:nvSpPr>
          <p:cNvPr id="1958916" name="Line 4"/>
          <p:cNvSpPr>
            <a:spLocks noChangeShapeType="1"/>
          </p:cNvSpPr>
          <p:nvPr/>
        </p:nvSpPr>
        <p:spPr bwMode="auto">
          <a:xfrm>
            <a:off x="1981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7" name="Line 5"/>
          <p:cNvSpPr>
            <a:spLocks noChangeShapeType="1"/>
          </p:cNvSpPr>
          <p:nvPr/>
        </p:nvSpPr>
        <p:spPr bwMode="auto">
          <a:xfrm>
            <a:off x="38862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18" name="Rectangle 6"/>
          <p:cNvSpPr>
            <a:spLocks noChangeArrowheads="1"/>
          </p:cNvSpPr>
          <p:nvPr/>
        </p:nvSpPr>
        <p:spPr bwMode="auto">
          <a:xfrm>
            <a:off x="4114800" y="3200400"/>
            <a:ext cx="30480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Reorder Buffer</a:t>
            </a:r>
          </a:p>
        </p:txBody>
      </p:sp>
      <p:sp>
        <p:nvSpPr>
          <p:cNvPr id="1958919" name="Rectangle 7"/>
          <p:cNvSpPr>
            <a:spLocks noChangeArrowheads="1"/>
          </p:cNvSpPr>
          <p:nvPr/>
        </p:nvSpPr>
        <p:spPr bwMode="auto">
          <a:xfrm>
            <a:off x="304800" y="3200400"/>
            <a:ext cx="457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PC</a:t>
            </a:r>
          </a:p>
        </p:txBody>
      </p:sp>
      <p:sp>
        <p:nvSpPr>
          <p:cNvPr id="1958920" name="Line 8"/>
          <p:cNvSpPr>
            <a:spLocks noChangeShapeType="1"/>
          </p:cNvSpPr>
          <p:nvPr/>
        </p:nvSpPr>
        <p:spPr bwMode="auto">
          <a:xfrm>
            <a:off x="762000" y="3581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1" name="AutoShape 9"/>
          <p:cNvSpPr>
            <a:spLocks noChangeArrowheads="1"/>
          </p:cNvSpPr>
          <p:nvPr/>
        </p:nvSpPr>
        <p:spPr bwMode="auto">
          <a:xfrm>
            <a:off x="1295400" y="1524000"/>
            <a:ext cx="1727200" cy="1447800"/>
          </a:xfrm>
          <a:prstGeom prst="star16">
            <a:avLst>
              <a:gd name="adj" fmla="val 37500"/>
            </a:avLst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000" b="1"/>
              <a:t>Prediction</a:t>
            </a:r>
          </a:p>
        </p:txBody>
      </p:sp>
      <p:sp>
        <p:nvSpPr>
          <p:cNvPr id="1958922" name="Freeform 10"/>
          <p:cNvSpPr>
            <a:spLocks/>
          </p:cNvSpPr>
          <p:nvPr/>
        </p:nvSpPr>
        <p:spPr bwMode="auto">
          <a:xfrm>
            <a:off x="838200" y="2514600"/>
            <a:ext cx="609600" cy="1066800"/>
          </a:xfrm>
          <a:custGeom>
            <a:avLst/>
            <a:gdLst/>
            <a:ahLst/>
            <a:cxnLst>
              <a:cxn ang="0">
                <a:pos x="0" y="720"/>
              </a:cxn>
              <a:cxn ang="0">
                <a:pos x="0" y="240"/>
              </a:cxn>
              <a:cxn ang="0">
                <a:pos x="480" y="0"/>
              </a:cxn>
            </a:cxnLst>
            <a:rect l="0" t="0" r="r" b="b"/>
            <a:pathLst>
              <a:path w="480" h="720">
                <a:moveTo>
                  <a:pt x="0" y="720"/>
                </a:moveTo>
                <a:lnTo>
                  <a:pt x="0" y="240"/>
                </a:lnTo>
                <a:lnTo>
                  <a:pt x="48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3" name="Freeform 11"/>
          <p:cNvSpPr>
            <a:spLocks/>
          </p:cNvSpPr>
          <p:nvPr/>
        </p:nvSpPr>
        <p:spPr bwMode="auto">
          <a:xfrm>
            <a:off x="2971800" y="2514600"/>
            <a:ext cx="381000" cy="685800"/>
          </a:xfrm>
          <a:custGeom>
            <a:avLst/>
            <a:gdLst/>
            <a:ahLst/>
            <a:cxnLst>
              <a:cxn ang="0">
                <a:pos x="384" y="576"/>
              </a:cxn>
              <a:cxn ang="0">
                <a:pos x="384" y="336"/>
              </a:cxn>
              <a:cxn ang="0">
                <a:pos x="0" y="0"/>
              </a:cxn>
            </a:cxnLst>
            <a:rect l="0" t="0" r="r" b="b"/>
            <a:pathLst>
              <a:path w="384" h="576">
                <a:moveTo>
                  <a:pt x="384" y="576"/>
                </a:moveTo>
                <a:lnTo>
                  <a:pt x="384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4" name="Freeform 12"/>
          <p:cNvSpPr>
            <a:spLocks/>
          </p:cNvSpPr>
          <p:nvPr/>
        </p:nvSpPr>
        <p:spPr bwMode="auto">
          <a:xfrm>
            <a:off x="76200" y="2057400"/>
            <a:ext cx="1371600" cy="1530350"/>
          </a:xfrm>
          <a:custGeom>
            <a:avLst/>
            <a:gdLst/>
            <a:ahLst/>
            <a:cxnLst>
              <a:cxn ang="0">
                <a:pos x="812" y="0"/>
              </a:cxn>
              <a:cxn ang="0">
                <a:pos x="7" y="6"/>
              </a:cxn>
              <a:cxn ang="0">
                <a:pos x="0" y="1014"/>
              </a:cxn>
              <a:cxn ang="0">
                <a:pos x="144" y="1010"/>
              </a:cxn>
            </a:cxnLst>
            <a:rect l="0" t="0" r="r" b="b"/>
            <a:pathLst>
              <a:path w="812" h="1014">
                <a:moveTo>
                  <a:pt x="812" y="0"/>
                </a:moveTo>
                <a:lnTo>
                  <a:pt x="7" y="6"/>
                </a:lnTo>
                <a:lnTo>
                  <a:pt x="0" y="1014"/>
                </a:lnTo>
                <a:lnTo>
                  <a:pt x="144" y="101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5" name="Text Box 13"/>
          <p:cNvSpPr txBox="1">
            <a:spLocks noChangeArrowheads="1"/>
          </p:cNvSpPr>
          <p:nvPr/>
        </p:nvSpPr>
        <p:spPr bwMode="auto">
          <a:xfrm>
            <a:off x="6324600" y="1371600"/>
            <a:ext cx="235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1" i="1"/>
              <a:t>Update predictors</a:t>
            </a:r>
          </a:p>
        </p:txBody>
      </p:sp>
      <p:sp>
        <p:nvSpPr>
          <p:cNvPr id="1958926" name="Rectangle 14"/>
          <p:cNvSpPr>
            <a:spLocks noChangeArrowheads="1"/>
          </p:cNvSpPr>
          <p:nvPr/>
        </p:nvSpPr>
        <p:spPr bwMode="auto">
          <a:xfrm>
            <a:off x="7391400" y="3200400"/>
            <a:ext cx="1219200" cy="838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Commit</a:t>
            </a:r>
          </a:p>
        </p:txBody>
      </p:sp>
      <p:sp>
        <p:nvSpPr>
          <p:cNvPr id="1958927" name="Line 15"/>
          <p:cNvSpPr>
            <a:spLocks noChangeShapeType="1"/>
          </p:cNvSpPr>
          <p:nvPr/>
        </p:nvSpPr>
        <p:spPr bwMode="auto">
          <a:xfrm>
            <a:off x="7162800" y="3581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28" name="Rectangle 16"/>
          <p:cNvSpPr>
            <a:spLocks noChangeArrowheads="1"/>
          </p:cNvSpPr>
          <p:nvPr/>
        </p:nvSpPr>
        <p:spPr bwMode="auto">
          <a:xfrm>
            <a:off x="1066800" y="762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600">
                <a:solidFill>
                  <a:srgbClr val="56127A"/>
                </a:solidFill>
                <a:latin typeface="Verdana" charset="0"/>
              </a:rPr>
              <a:t>Datapath: Branch Prediction</a:t>
            </a:r>
            <a:br>
              <a:rPr lang="en-US" sz="3600">
                <a:solidFill>
                  <a:srgbClr val="56127A"/>
                </a:solidFill>
                <a:latin typeface="Verdana" charset="0"/>
              </a:rPr>
            </a:br>
            <a:r>
              <a:rPr lang="en-US" sz="3600">
                <a:solidFill>
                  <a:srgbClr val="56127A"/>
                </a:solidFill>
                <a:latin typeface="Verdana" charset="0"/>
              </a:rPr>
              <a:t>and Speculative Execution</a:t>
            </a:r>
            <a:endParaRPr lang="en-US" sz="3600">
              <a:solidFill>
                <a:srgbClr val="56127A"/>
              </a:solidFill>
              <a:latin typeface="Verdana" charset="0"/>
              <a:hlinkClick r:id="rId3" action="ppaction://hlinkpres?slideindex=7&amp;slidetitle=Slide 7"/>
            </a:endParaRPr>
          </a:p>
        </p:txBody>
      </p:sp>
      <p:sp>
        <p:nvSpPr>
          <p:cNvPr id="1958929" name="Rectangle 17"/>
          <p:cNvSpPr>
            <a:spLocks noChangeArrowheads="1"/>
          </p:cNvSpPr>
          <p:nvPr/>
        </p:nvSpPr>
        <p:spPr bwMode="auto">
          <a:xfrm>
            <a:off x="3446463" y="4343400"/>
            <a:ext cx="5562600" cy="2373313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267200" y="1524000"/>
            <a:ext cx="1727200" cy="2755900"/>
            <a:chOff x="2688" y="960"/>
            <a:chExt cx="1088" cy="1736"/>
          </a:xfrm>
        </p:grpSpPr>
        <p:sp>
          <p:nvSpPr>
            <p:cNvPr id="1958931" name="AutoShape 19"/>
            <p:cNvSpPr>
              <a:spLocks noChangeArrowheads="1"/>
            </p:cNvSpPr>
            <p:nvPr/>
          </p:nvSpPr>
          <p:spPr bwMode="auto">
            <a:xfrm>
              <a:off x="2688" y="960"/>
              <a:ext cx="1088" cy="848"/>
            </a:xfrm>
            <a:prstGeom prst="star16">
              <a:avLst>
                <a:gd name="adj" fmla="val 37500"/>
              </a:avLst>
            </a:prstGeom>
            <a:solidFill>
              <a:srgbClr val="FF6699"/>
            </a:solidFill>
            <a:ln w="254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b="1"/>
                <a:t>Branch</a:t>
              </a:r>
            </a:p>
            <a:p>
              <a:pPr>
                <a:spcBef>
                  <a:spcPct val="0"/>
                </a:spcBef>
              </a:pPr>
              <a:r>
                <a:rPr lang="en-US" sz="2000" b="1"/>
                <a:t>Resolution</a:t>
              </a:r>
            </a:p>
          </p:txBody>
        </p:sp>
        <p:sp>
          <p:nvSpPr>
            <p:cNvPr id="1958932" name="Freeform 20"/>
            <p:cNvSpPr>
              <a:spLocks/>
            </p:cNvSpPr>
            <p:nvPr/>
          </p:nvSpPr>
          <p:spPr bwMode="auto">
            <a:xfrm>
              <a:off x="2891" y="1807"/>
              <a:ext cx="332" cy="889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336" y="0"/>
                </a:cxn>
              </a:cxnLst>
              <a:rect l="0" t="0" r="r" b="b"/>
              <a:pathLst>
                <a:path w="336" h="1056">
                  <a:moveTo>
                    <a:pt x="0" y="1056"/>
                  </a:moveTo>
                  <a:lnTo>
                    <a:pt x="96" y="1056"/>
                  </a:lnTo>
                  <a:lnTo>
                    <a:pt x="336" y="0"/>
                  </a:lnTo>
                </a:path>
              </a:pathLst>
            </a:cu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58933" name="Rectangle 21"/>
          <p:cNvSpPr>
            <a:spLocks noChangeArrowheads="1"/>
          </p:cNvSpPr>
          <p:nvPr/>
        </p:nvSpPr>
        <p:spPr bwMode="auto">
          <a:xfrm>
            <a:off x="3827463" y="5562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Branch</a:t>
            </a:r>
          </a:p>
          <a:p>
            <a:pPr>
              <a:spcBef>
                <a:spcPct val="0"/>
              </a:spcBef>
            </a:pPr>
            <a:r>
              <a:rPr lang="en-US" sz="2400" b="1"/>
              <a:t>Unit</a:t>
            </a:r>
          </a:p>
        </p:txBody>
      </p:sp>
      <p:sp>
        <p:nvSpPr>
          <p:cNvPr id="1958934" name="Rectangle 22"/>
          <p:cNvSpPr>
            <a:spLocks noChangeArrowheads="1"/>
          </p:cNvSpPr>
          <p:nvPr/>
        </p:nvSpPr>
        <p:spPr bwMode="auto">
          <a:xfrm>
            <a:off x="4970463" y="5562600"/>
            <a:ext cx="78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ALU</a:t>
            </a:r>
          </a:p>
        </p:txBody>
      </p:sp>
      <p:sp>
        <p:nvSpPr>
          <p:cNvPr id="1958935" name="Line 23"/>
          <p:cNvSpPr>
            <a:spLocks noChangeShapeType="1"/>
          </p:cNvSpPr>
          <p:nvPr/>
        </p:nvSpPr>
        <p:spPr bwMode="auto">
          <a:xfrm>
            <a:off x="5275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6" name="Rectangle 24"/>
          <p:cNvSpPr>
            <a:spLocks noChangeArrowheads="1"/>
          </p:cNvSpPr>
          <p:nvPr/>
        </p:nvSpPr>
        <p:spPr bwMode="auto">
          <a:xfrm>
            <a:off x="4056063" y="4572000"/>
            <a:ext cx="2971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Reg. File</a:t>
            </a:r>
          </a:p>
        </p:txBody>
      </p:sp>
      <p:sp>
        <p:nvSpPr>
          <p:cNvPr id="1958937" name="Line 25"/>
          <p:cNvSpPr>
            <a:spLocks noChangeShapeType="1"/>
          </p:cNvSpPr>
          <p:nvPr/>
        </p:nvSpPr>
        <p:spPr bwMode="auto">
          <a:xfrm>
            <a:off x="4284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8" name="Line 26"/>
          <p:cNvSpPr>
            <a:spLocks noChangeShapeType="1"/>
          </p:cNvSpPr>
          <p:nvPr/>
        </p:nvSpPr>
        <p:spPr bwMode="auto">
          <a:xfrm flipH="1">
            <a:off x="51228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39" name="Line 27"/>
          <p:cNvSpPr>
            <a:spLocks noChangeShapeType="1"/>
          </p:cNvSpPr>
          <p:nvPr/>
        </p:nvSpPr>
        <p:spPr bwMode="auto">
          <a:xfrm>
            <a:off x="5351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0" name="Line 28"/>
          <p:cNvSpPr>
            <a:spLocks noChangeShapeType="1"/>
          </p:cNvSpPr>
          <p:nvPr/>
        </p:nvSpPr>
        <p:spPr bwMode="auto">
          <a:xfrm flipV="1">
            <a:off x="5580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1" name="Line 29"/>
          <p:cNvSpPr>
            <a:spLocks noChangeShapeType="1"/>
          </p:cNvSpPr>
          <p:nvPr/>
        </p:nvSpPr>
        <p:spPr bwMode="auto">
          <a:xfrm flipH="1" flipV="1">
            <a:off x="45894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2" name="Line 30"/>
          <p:cNvSpPr>
            <a:spLocks noChangeShapeType="1"/>
          </p:cNvSpPr>
          <p:nvPr/>
        </p:nvSpPr>
        <p:spPr bwMode="auto">
          <a:xfrm flipH="1" flipV="1">
            <a:off x="55800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3" name="Line 31"/>
          <p:cNvSpPr>
            <a:spLocks noChangeShapeType="1"/>
          </p:cNvSpPr>
          <p:nvPr/>
        </p:nvSpPr>
        <p:spPr bwMode="auto">
          <a:xfrm flipH="1">
            <a:off x="42846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4" name="Line 32"/>
          <p:cNvSpPr>
            <a:spLocks noChangeShapeType="1"/>
          </p:cNvSpPr>
          <p:nvPr/>
        </p:nvSpPr>
        <p:spPr bwMode="auto">
          <a:xfrm flipV="1">
            <a:off x="45894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5" name="Rectangle 33"/>
          <p:cNvSpPr>
            <a:spLocks noChangeArrowheads="1"/>
          </p:cNvSpPr>
          <p:nvPr/>
        </p:nvSpPr>
        <p:spPr bwMode="auto">
          <a:xfrm>
            <a:off x="5805488" y="5559425"/>
            <a:ext cx="785812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MEM</a:t>
            </a:r>
          </a:p>
        </p:txBody>
      </p:sp>
      <p:sp>
        <p:nvSpPr>
          <p:cNvPr id="1958946" name="Line 34"/>
          <p:cNvSpPr>
            <a:spLocks noChangeShapeType="1"/>
          </p:cNvSpPr>
          <p:nvPr/>
        </p:nvSpPr>
        <p:spPr bwMode="auto">
          <a:xfrm flipH="1">
            <a:off x="59610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7" name="Line 35"/>
          <p:cNvSpPr>
            <a:spLocks noChangeShapeType="1"/>
          </p:cNvSpPr>
          <p:nvPr/>
        </p:nvSpPr>
        <p:spPr bwMode="auto">
          <a:xfrm>
            <a:off x="61896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8" name="Line 36"/>
          <p:cNvSpPr>
            <a:spLocks noChangeShapeType="1"/>
          </p:cNvSpPr>
          <p:nvPr/>
        </p:nvSpPr>
        <p:spPr bwMode="auto">
          <a:xfrm flipV="1">
            <a:off x="6418263" y="5181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49" name="Line 37"/>
          <p:cNvSpPr>
            <a:spLocks noChangeShapeType="1"/>
          </p:cNvSpPr>
          <p:nvPr/>
        </p:nvSpPr>
        <p:spPr bwMode="auto">
          <a:xfrm>
            <a:off x="6037263" y="4038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0" name="Line 38"/>
          <p:cNvSpPr>
            <a:spLocks noChangeShapeType="1"/>
          </p:cNvSpPr>
          <p:nvPr/>
        </p:nvSpPr>
        <p:spPr bwMode="auto">
          <a:xfrm flipH="1" flipV="1">
            <a:off x="6418263" y="4038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1" name="Rectangle 39"/>
          <p:cNvSpPr>
            <a:spLocks noChangeArrowheads="1"/>
          </p:cNvSpPr>
          <p:nvPr/>
        </p:nvSpPr>
        <p:spPr bwMode="auto">
          <a:xfrm>
            <a:off x="6799263" y="5562600"/>
            <a:ext cx="1143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Store Buffer</a:t>
            </a:r>
          </a:p>
        </p:txBody>
      </p:sp>
      <p:sp>
        <p:nvSpPr>
          <p:cNvPr id="1958952" name="Line 40"/>
          <p:cNvSpPr>
            <a:spLocks noChangeShapeType="1"/>
          </p:cNvSpPr>
          <p:nvPr/>
        </p:nvSpPr>
        <p:spPr bwMode="auto">
          <a:xfrm>
            <a:off x="65706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3" name="Line 41"/>
          <p:cNvSpPr>
            <a:spLocks noChangeShapeType="1"/>
          </p:cNvSpPr>
          <p:nvPr/>
        </p:nvSpPr>
        <p:spPr bwMode="auto">
          <a:xfrm flipH="1">
            <a:off x="65706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4" name="Rectangle 42"/>
          <p:cNvSpPr>
            <a:spLocks noChangeArrowheads="1"/>
          </p:cNvSpPr>
          <p:nvPr/>
        </p:nvSpPr>
        <p:spPr bwMode="auto">
          <a:xfrm>
            <a:off x="8170863" y="5562600"/>
            <a:ext cx="7620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400" b="1"/>
              <a:t>D$</a:t>
            </a:r>
          </a:p>
        </p:txBody>
      </p:sp>
      <p:sp>
        <p:nvSpPr>
          <p:cNvPr id="1958955" name="Line 43"/>
          <p:cNvSpPr>
            <a:spLocks noChangeShapeType="1"/>
          </p:cNvSpPr>
          <p:nvPr/>
        </p:nvSpPr>
        <p:spPr bwMode="auto">
          <a:xfrm>
            <a:off x="7942263" y="57150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6" name="Line 44"/>
          <p:cNvSpPr>
            <a:spLocks noChangeShapeType="1"/>
          </p:cNvSpPr>
          <p:nvPr/>
        </p:nvSpPr>
        <p:spPr bwMode="auto">
          <a:xfrm flipH="1">
            <a:off x="7942263" y="60198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7" name="Freeform 45"/>
          <p:cNvSpPr>
            <a:spLocks/>
          </p:cNvSpPr>
          <p:nvPr/>
        </p:nvSpPr>
        <p:spPr bwMode="auto">
          <a:xfrm>
            <a:off x="2743200" y="1371600"/>
            <a:ext cx="6019800" cy="2209800"/>
          </a:xfrm>
          <a:custGeom>
            <a:avLst/>
            <a:gdLst/>
            <a:ahLst/>
            <a:cxnLst>
              <a:cxn ang="0">
                <a:pos x="3696" y="1296"/>
              </a:cxn>
              <a:cxn ang="0">
                <a:pos x="3792" y="1296"/>
              </a:cxn>
              <a:cxn ang="0">
                <a:pos x="3792" y="0"/>
              </a:cxn>
              <a:cxn ang="0">
                <a:pos x="480" y="0"/>
              </a:cxn>
              <a:cxn ang="0">
                <a:pos x="0" y="192"/>
              </a:cxn>
            </a:cxnLst>
            <a:rect l="0" t="0" r="r" b="b"/>
            <a:pathLst>
              <a:path w="3792" h="1296">
                <a:moveTo>
                  <a:pt x="3696" y="1296"/>
                </a:moveTo>
                <a:lnTo>
                  <a:pt x="3792" y="1296"/>
                </a:lnTo>
                <a:lnTo>
                  <a:pt x="3792" y="0"/>
                </a:lnTo>
                <a:lnTo>
                  <a:pt x="480" y="0"/>
                </a:lnTo>
                <a:lnTo>
                  <a:pt x="0" y="19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8958" name="Text Box 46"/>
          <p:cNvSpPr txBox="1">
            <a:spLocks noChangeArrowheads="1"/>
          </p:cNvSpPr>
          <p:nvPr/>
        </p:nvSpPr>
        <p:spPr bwMode="auto">
          <a:xfrm>
            <a:off x="3440113" y="6276975"/>
            <a:ext cx="13525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b="1"/>
              <a:t>Execute</a:t>
            </a:r>
          </a:p>
        </p:txBody>
      </p:sp>
      <p:sp>
        <p:nvSpPr>
          <p:cNvPr id="1958959" name="Line 47"/>
          <p:cNvSpPr>
            <a:spLocks noChangeShapeType="1"/>
          </p:cNvSpPr>
          <p:nvPr/>
        </p:nvSpPr>
        <p:spPr bwMode="auto">
          <a:xfrm>
            <a:off x="7772400" y="4038600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1828800" y="1676400"/>
            <a:ext cx="5586413" cy="3878263"/>
            <a:chOff x="1152" y="1056"/>
            <a:chExt cx="3519" cy="2443"/>
          </a:xfrm>
        </p:grpSpPr>
        <p:sp>
          <p:nvSpPr>
            <p:cNvPr id="1958961" name="Line 49"/>
            <p:cNvSpPr>
              <a:spLocks noChangeShapeType="1"/>
            </p:cNvSpPr>
            <p:nvPr/>
          </p:nvSpPr>
          <p:spPr bwMode="auto">
            <a:xfrm flipH="1">
              <a:off x="2304" y="1584"/>
              <a:ext cx="576" cy="43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2" name="Text Box 50"/>
            <p:cNvSpPr txBox="1">
              <a:spLocks noChangeArrowheads="1"/>
            </p:cNvSpPr>
            <p:nvPr/>
          </p:nvSpPr>
          <p:spPr bwMode="auto">
            <a:xfrm>
              <a:off x="2160" y="1056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3" name="Line 51"/>
            <p:cNvSpPr>
              <a:spLocks noChangeShapeType="1"/>
            </p:cNvSpPr>
            <p:nvPr/>
          </p:nvSpPr>
          <p:spPr bwMode="auto">
            <a:xfrm flipH="1">
              <a:off x="1152" y="1488"/>
              <a:ext cx="1680" cy="52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4" name="Line 52"/>
            <p:cNvSpPr>
              <a:spLocks noChangeShapeType="1"/>
            </p:cNvSpPr>
            <p:nvPr/>
          </p:nvSpPr>
          <p:spPr bwMode="auto">
            <a:xfrm flipH="1">
              <a:off x="1872" y="1296"/>
              <a:ext cx="960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5" name="Text Box 53"/>
            <p:cNvSpPr txBox="1">
              <a:spLocks noChangeArrowheads="1"/>
            </p:cNvSpPr>
            <p:nvPr/>
          </p:nvSpPr>
          <p:spPr bwMode="auto">
            <a:xfrm>
              <a:off x="2160" y="1344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6" name="Text Box 54"/>
            <p:cNvSpPr txBox="1">
              <a:spLocks noChangeArrowheads="1"/>
            </p:cNvSpPr>
            <p:nvPr/>
          </p:nvSpPr>
          <p:spPr bwMode="auto">
            <a:xfrm>
              <a:off x="2688" y="1728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  <p:sp>
          <p:nvSpPr>
            <p:cNvPr id="1958967" name="Line 55"/>
            <p:cNvSpPr>
              <a:spLocks noChangeShapeType="1"/>
            </p:cNvSpPr>
            <p:nvPr/>
          </p:nvSpPr>
          <p:spPr bwMode="auto">
            <a:xfrm flipH="1">
              <a:off x="3024" y="1728"/>
              <a:ext cx="96" cy="28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8" name="Line 56"/>
            <p:cNvSpPr>
              <a:spLocks noChangeShapeType="1"/>
            </p:cNvSpPr>
            <p:nvPr/>
          </p:nvSpPr>
          <p:spPr bwMode="auto">
            <a:xfrm>
              <a:off x="3605" y="1660"/>
              <a:ext cx="1066" cy="1839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69" name="Text Box 57"/>
            <p:cNvSpPr txBox="1">
              <a:spLocks noChangeArrowheads="1"/>
            </p:cNvSpPr>
            <p:nvPr/>
          </p:nvSpPr>
          <p:spPr bwMode="auto">
            <a:xfrm>
              <a:off x="3700" y="1603"/>
              <a:ext cx="383" cy="28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 i="1">
                  <a:solidFill>
                    <a:schemeClr val="hlink"/>
                  </a:solidFill>
                </a:rPr>
                <a:t>kill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46C7-41C0-434C-8274-163038F9B2A7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6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6096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Superscalar Control Logic Scaling</a:t>
            </a:r>
          </a:p>
        </p:txBody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00400"/>
            <a:ext cx="8305800" cy="3206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charset="-127"/>
                <a:cs typeface="굴림" charset="-127"/>
              </a:rPr>
              <a:t>Each issued instruction must somehow check against W*L instructions, i.e., growth in hardware </a:t>
            </a:r>
            <a:r>
              <a:rPr lang="en-US" altLang="ko-KR" sz="2000">
                <a:ea typeface="굴림" charset="-127"/>
                <a:cs typeface="굴림" charset="-127"/>
                <a:sym typeface="Symbol" charset="2"/>
              </a:rPr>
              <a:t></a:t>
            </a:r>
            <a:r>
              <a:rPr lang="en-US" altLang="ko-KR" sz="2000">
                <a:ea typeface="굴림" charset="-127"/>
                <a:cs typeface="굴림" charset="-127"/>
              </a:rPr>
              <a:t> W*(W*L)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For in-order machines, L is related to pipeline latencies and check is done during issue (interlocks or scoreboard)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For out-of-order machines, L also includes time spent in instruction buffers (instruction window or ROB), and check is done by broadcasting tags to waiting instructions at write back (completion)</a:t>
            </a:r>
          </a:p>
          <a:p>
            <a:r>
              <a:rPr lang="en-US" altLang="ko-KR" sz="2000">
                <a:ea typeface="굴림" charset="-127"/>
                <a:cs typeface="굴림" charset="-127"/>
              </a:rPr>
              <a:t>As W increases, larger instruction window is needed to find enough parallelism to keep machine busy =&gt; greater L</a:t>
            </a:r>
          </a:p>
          <a:p>
            <a:pPr algn="ctr">
              <a:buFontTx/>
              <a:buNone/>
            </a:pPr>
            <a:r>
              <a:rPr lang="en-US" altLang="ko-KR" sz="2000" i="1">
                <a:solidFill>
                  <a:srgbClr val="660066"/>
                </a:solidFill>
                <a:ea typeface="굴림" charset="-127"/>
                <a:cs typeface="굴림" charset="-127"/>
              </a:rPr>
              <a:t>=&gt; Out-of-order control logic grows faster than W</a:t>
            </a:r>
            <a:r>
              <a:rPr lang="en-US" altLang="ko-KR" sz="2000" i="1" baseline="30000">
                <a:solidFill>
                  <a:srgbClr val="660066"/>
                </a:solidFill>
                <a:ea typeface="굴림" charset="-127"/>
                <a:cs typeface="굴림" charset="-127"/>
              </a:rPr>
              <a:t>2</a:t>
            </a:r>
            <a:r>
              <a:rPr lang="en-US" altLang="ko-KR" sz="2000" i="1">
                <a:solidFill>
                  <a:srgbClr val="660066"/>
                </a:solidFill>
                <a:ea typeface="굴림" charset="-127"/>
                <a:cs typeface="굴림" charset="-127"/>
              </a:rPr>
              <a:t> (~W</a:t>
            </a:r>
            <a:r>
              <a:rPr lang="en-US" altLang="ko-KR" sz="2000" i="1" baseline="30000">
                <a:solidFill>
                  <a:srgbClr val="660066"/>
                </a:solidFill>
                <a:ea typeface="굴림" charset="-127"/>
                <a:cs typeface="굴림" charset="-127"/>
              </a:rPr>
              <a:t>3</a:t>
            </a:r>
            <a:r>
              <a:rPr lang="en-US" altLang="ko-KR" sz="2000" i="1">
                <a:solidFill>
                  <a:srgbClr val="660066"/>
                </a:solidFill>
                <a:ea typeface="굴림" charset="-127"/>
                <a:cs typeface="굴림" charset="-127"/>
              </a:rPr>
              <a:t>)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990600" y="685800"/>
            <a:ext cx="6097588" cy="2362200"/>
            <a:chOff x="720" y="624"/>
            <a:chExt cx="3841" cy="1488"/>
          </a:xfrm>
        </p:grpSpPr>
        <p:sp>
          <p:nvSpPr>
            <p:cNvPr id="1969156" name="Rectangle 4"/>
            <p:cNvSpPr>
              <a:spLocks noChangeArrowheads="1"/>
            </p:cNvSpPr>
            <p:nvPr/>
          </p:nvSpPr>
          <p:spPr bwMode="auto">
            <a:xfrm rot="5400000">
              <a:off x="225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7" name="Rectangle 5"/>
            <p:cNvSpPr>
              <a:spLocks noChangeArrowheads="1"/>
            </p:cNvSpPr>
            <p:nvPr/>
          </p:nvSpPr>
          <p:spPr bwMode="auto">
            <a:xfrm rot="5400000">
              <a:off x="225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8" name="Rectangle 6"/>
            <p:cNvSpPr>
              <a:spLocks noChangeArrowheads="1"/>
            </p:cNvSpPr>
            <p:nvPr/>
          </p:nvSpPr>
          <p:spPr bwMode="auto">
            <a:xfrm rot="5400000">
              <a:off x="20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59" name="Rectangle 7"/>
            <p:cNvSpPr>
              <a:spLocks noChangeArrowheads="1"/>
            </p:cNvSpPr>
            <p:nvPr/>
          </p:nvSpPr>
          <p:spPr bwMode="auto">
            <a:xfrm rot="5400000">
              <a:off x="20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0" name="Rectangle 8"/>
            <p:cNvSpPr>
              <a:spLocks noChangeArrowheads="1"/>
            </p:cNvSpPr>
            <p:nvPr/>
          </p:nvSpPr>
          <p:spPr bwMode="auto">
            <a:xfrm rot="5400000">
              <a:off x="20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1" name="Rectangle 9"/>
            <p:cNvSpPr>
              <a:spLocks noChangeArrowheads="1"/>
            </p:cNvSpPr>
            <p:nvPr/>
          </p:nvSpPr>
          <p:spPr bwMode="auto">
            <a:xfrm rot="5400000">
              <a:off x="273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2" name="Rectangle 10"/>
            <p:cNvSpPr>
              <a:spLocks noChangeArrowheads="1"/>
            </p:cNvSpPr>
            <p:nvPr/>
          </p:nvSpPr>
          <p:spPr bwMode="auto">
            <a:xfrm rot="5400000">
              <a:off x="273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3" name="Rectangle 11"/>
            <p:cNvSpPr>
              <a:spLocks noChangeArrowheads="1"/>
            </p:cNvSpPr>
            <p:nvPr/>
          </p:nvSpPr>
          <p:spPr bwMode="auto">
            <a:xfrm rot="5400000">
              <a:off x="273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4" name="Rectangle 12"/>
            <p:cNvSpPr>
              <a:spLocks noChangeArrowheads="1"/>
            </p:cNvSpPr>
            <p:nvPr/>
          </p:nvSpPr>
          <p:spPr bwMode="auto">
            <a:xfrm rot="5400000">
              <a:off x="249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5" name="Rectangle 13"/>
            <p:cNvSpPr>
              <a:spLocks noChangeArrowheads="1"/>
            </p:cNvSpPr>
            <p:nvPr/>
          </p:nvSpPr>
          <p:spPr bwMode="auto">
            <a:xfrm rot="5400000">
              <a:off x="249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6" name="Rectangle 14"/>
            <p:cNvSpPr>
              <a:spLocks noChangeArrowheads="1"/>
            </p:cNvSpPr>
            <p:nvPr/>
          </p:nvSpPr>
          <p:spPr bwMode="auto">
            <a:xfrm rot="5400000">
              <a:off x="249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7" name="Rectangle 15"/>
            <p:cNvSpPr>
              <a:spLocks noChangeArrowheads="1"/>
            </p:cNvSpPr>
            <p:nvPr/>
          </p:nvSpPr>
          <p:spPr bwMode="auto">
            <a:xfrm rot="5400000">
              <a:off x="321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8" name="Rectangle 16"/>
            <p:cNvSpPr>
              <a:spLocks noChangeArrowheads="1"/>
            </p:cNvSpPr>
            <p:nvPr/>
          </p:nvSpPr>
          <p:spPr bwMode="auto">
            <a:xfrm rot="5400000">
              <a:off x="321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69" name="Rectangle 17"/>
            <p:cNvSpPr>
              <a:spLocks noChangeArrowheads="1"/>
            </p:cNvSpPr>
            <p:nvPr/>
          </p:nvSpPr>
          <p:spPr bwMode="auto">
            <a:xfrm rot="5400000">
              <a:off x="321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0" name="Rectangle 18"/>
            <p:cNvSpPr>
              <a:spLocks noChangeArrowheads="1"/>
            </p:cNvSpPr>
            <p:nvPr/>
          </p:nvSpPr>
          <p:spPr bwMode="auto">
            <a:xfrm rot="5400000">
              <a:off x="2976" y="139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1" name="Rectangle 19"/>
            <p:cNvSpPr>
              <a:spLocks noChangeArrowheads="1"/>
            </p:cNvSpPr>
            <p:nvPr/>
          </p:nvSpPr>
          <p:spPr bwMode="auto">
            <a:xfrm rot="5400000">
              <a:off x="2976" y="163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2" name="Rectangle 20"/>
            <p:cNvSpPr>
              <a:spLocks noChangeArrowheads="1"/>
            </p:cNvSpPr>
            <p:nvPr/>
          </p:nvSpPr>
          <p:spPr bwMode="auto">
            <a:xfrm rot="5400000">
              <a:off x="2976" y="1872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3" name="Line 21"/>
            <p:cNvSpPr>
              <a:spLocks noChangeShapeType="1"/>
            </p:cNvSpPr>
            <p:nvPr/>
          </p:nvSpPr>
          <p:spPr bwMode="auto">
            <a:xfrm>
              <a:off x="3648" y="1392"/>
              <a:ext cx="0" cy="72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4" name="Text Box 22"/>
            <p:cNvSpPr txBox="1">
              <a:spLocks noChangeArrowheads="1"/>
            </p:cNvSpPr>
            <p:nvPr/>
          </p:nvSpPr>
          <p:spPr bwMode="auto">
            <a:xfrm>
              <a:off x="3657" y="1632"/>
              <a:ext cx="904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Lifetime L</a:t>
              </a:r>
            </a:p>
          </p:txBody>
        </p:sp>
        <p:sp>
          <p:nvSpPr>
            <p:cNvPr id="1969175" name="Rectangle 23"/>
            <p:cNvSpPr>
              <a:spLocks noChangeArrowheads="1"/>
            </p:cNvSpPr>
            <p:nvPr/>
          </p:nvSpPr>
          <p:spPr bwMode="auto">
            <a:xfrm rot="5400000">
              <a:off x="225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6" name="Rectangle 24"/>
            <p:cNvSpPr>
              <a:spLocks noChangeArrowheads="1"/>
            </p:cNvSpPr>
            <p:nvPr/>
          </p:nvSpPr>
          <p:spPr bwMode="auto">
            <a:xfrm rot="5400000">
              <a:off x="20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7" name="Rectangle 25"/>
            <p:cNvSpPr>
              <a:spLocks noChangeArrowheads="1"/>
            </p:cNvSpPr>
            <p:nvPr/>
          </p:nvSpPr>
          <p:spPr bwMode="auto">
            <a:xfrm rot="5400000">
              <a:off x="273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8" name="Rectangle 26"/>
            <p:cNvSpPr>
              <a:spLocks noChangeArrowheads="1"/>
            </p:cNvSpPr>
            <p:nvPr/>
          </p:nvSpPr>
          <p:spPr bwMode="auto">
            <a:xfrm rot="5400000">
              <a:off x="249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79" name="Rectangle 27"/>
            <p:cNvSpPr>
              <a:spLocks noChangeArrowheads="1"/>
            </p:cNvSpPr>
            <p:nvPr/>
          </p:nvSpPr>
          <p:spPr bwMode="auto">
            <a:xfrm rot="5400000">
              <a:off x="321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0" name="Rectangle 28"/>
            <p:cNvSpPr>
              <a:spLocks noChangeArrowheads="1"/>
            </p:cNvSpPr>
            <p:nvPr/>
          </p:nvSpPr>
          <p:spPr bwMode="auto">
            <a:xfrm rot="5400000">
              <a:off x="2976" y="960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1" name="Text Box 29"/>
            <p:cNvSpPr txBox="1">
              <a:spLocks noChangeArrowheads="1"/>
            </p:cNvSpPr>
            <p:nvPr/>
          </p:nvSpPr>
          <p:spPr bwMode="auto">
            <a:xfrm>
              <a:off x="815" y="960"/>
              <a:ext cx="109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Issue Group</a:t>
              </a:r>
            </a:p>
          </p:txBody>
        </p:sp>
        <p:sp>
          <p:nvSpPr>
            <p:cNvPr id="1969182" name="Text Box 30"/>
            <p:cNvSpPr txBox="1">
              <a:spLocks noChangeArrowheads="1"/>
            </p:cNvSpPr>
            <p:nvPr/>
          </p:nvSpPr>
          <p:spPr bwMode="auto">
            <a:xfrm>
              <a:off x="720" y="1440"/>
              <a:ext cx="1212" cy="634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Previously Issued Instructions</a:t>
              </a:r>
            </a:p>
          </p:txBody>
        </p:sp>
        <p:sp>
          <p:nvSpPr>
            <p:cNvPr id="1969183" name="Line 31"/>
            <p:cNvSpPr>
              <a:spLocks noChangeShapeType="1"/>
            </p:cNvSpPr>
            <p:nvPr/>
          </p:nvSpPr>
          <p:spPr bwMode="auto">
            <a:xfrm>
              <a:off x="2016" y="864"/>
              <a:ext cx="144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4" name="Text Box 32"/>
            <p:cNvSpPr txBox="1">
              <a:spLocks noChangeArrowheads="1"/>
            </p:cNvSpPr>
            <p:nvPr/>
          </p:nvSpPr>
          <p:spPr bwMode="auto">
            <a:xfrm>
              <a:off x="2105" y="624"/>
              <a:ext cx="1283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Verdana" charset="0"/>
                  <a:ea typeface="굴림" charset="-127"/>
                  <a:cs typeface="굴림" charset="-127"/>
                </a:rPr>
                <a:t>Issue Width W</a:t>
              </a:r>
            </a:p>
          </p:txBody>
        </p:sp>
        <p:sp>
          <p:nvSpPr>
            <p:cNvPr id="1969185" name="Line 33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6" name="Line 3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4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7" name="Line 35"/>
            <p:cNvSpPr>
              <a:spLocks noChangeShapeType="1"/>
            </p:cNvSpPr>
            <p:nvPr/>
          </p:nvSpPr>
          <p:spPr bwMode="auto">
            <a:xfrm flipV="1">
              <a:off x="2064" y="1200"/>
              <a:ext cx="48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8" name="Line 36"/>
            <p:cNvSpPr>
              <a:spLocks noChangeShapeType="1"/>
            </p:cNvSpPr>
            <p:nvPr/>
          </p:nvSpPr>
          <p:spPr bwMode="auto">
            <a:xfrm>
              <a:off x="2112" y="1200"/>
              <a:ext cx="19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89" name="Line 37"/>
            <p:cNvSpPr>
              <a:spLocks noChangeShapeType="1"/>
            </p:cNvSpPr>
            <p:nvPr/>
          </p:nvSpPr>
          <p:spPr bwMode="auto">
            <a:xfrm>
              <a:off x="2112" y="1200"/>
              <a:ext cx="43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0" name="Line 38"/>
            <p:cNvSpPr>
              <a:spLocks noChangeShapeType="1"/>
            </p:cNvSpPr>
            <p:nvPr/>
          </p:nvSpPr>
          <p:spPr bwMode="auto">
            <a:xfrm>
              <a:off x="2112" y="1200"/>
              <a:ext cx="672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1" name="Line 39"/>
            <p:cNvSpPr>
              <a:spLocks noChangeShapeType="1"/>
            </p:cNvSpPr>
            <p:nvPr/>
          </p:nvSpPr>
          <p:spPr bwMode="auto">
            <a:xfrm>
              <a:off x="2160" y="1200"/>
              <a:ext cx="86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2" name="Line 40"/>
            <p:cNvSpPr>
              <a:spLocks noChangeShapeType="1"/>
            </p:cNvSpPr>
            <p:nvPr/>
          </p:nvSpPr>
          <p:spPr bwMode="auto">
            <a:xfrm>
              <a:off x="2160" y="1200"/>
              <a:ext cx="1104" cy="19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3" name="Line 41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4" name="Line 42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9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5" name="Line 43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43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6" name="Line 44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528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7" name="Line 45"/>
            <p:cNvSpPr>
              <a:spLocks noChangeShapeType="1"/>
            </p:cNvSpPr>
            <p:nvPr/>
          </p:nvSpPr>
          <p:spPr bwMode="auto">
            <a:xfrm flipH="1" flipV="1">
              <a:off x="2112" y="1200"/>
              <a:ext cx="72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8" name="Line 46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67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199" name="Line 47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960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0" name="Line 48"/>
            <p:cNvSpPr>
              <a:spLocks noChangeShapeType="1"/>
            </p:cNvSpPr>
            <p:nvPr/>
          </p:nvSpPr>
          <p:spPr bwMode="auto">
            <a:xfrm flipH="1" flipV="1">
              <a:off x="2160" y="1248"/>
              <a:ext cx="960" cy="62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1" name="Line 49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43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69202" name="Line 50"/>
            <p:cNvSpPr>
              <a:spLocks noChangeShapeType="1"/>
            </p:cNvSpPr>
            <p:nvPr/>
          </p:nvSpPr>
          <p:spPr bwMode="auto">
            <a:xfrm flipH="1" flipV="1">
              <a:off x="2160" y="1200"/>
              <a:ext cx="1152" cy="672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7333F-D57D-9547-9C32-18B309EECAE5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Out-of-Order Control Complexity:</a:t>
            </a:r>
            <a:br>
              <a:rPr lang="en-US" altLang="ko-KR" dirty="0">
                <a:ea typeface="굴림" charset="-127"/>
                <a:cs typeface="굴림" charset="-127"/>
              </a:rPr>
            </a:br>
            <a:r>
              <a:rPr lang="en-US" altLang="ko-KR" dirty="0">
                <a:ea typeface="굴림" charset="-127"/>
                <a:cs typeface="굴림" charset="-127"/>
              </a:rPr>
              <a:t>MIPS R10000</a:t>
            </a:r>
          </a:p>
        </p:txBody>
      </p:sp>
      <p:pic>
        <p:nvPicPr>
          <p:cNvPr id="1971203" name="Picture 3" descr="R100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609600"/>
            <a:ext cx="5410200" cy="5882519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2438400"/>
            <a:ext cx="6268962" cy="3719895"/>
            <a:chOff x="240" y="1872"/>
            <a:chExt cx="3504" cy="2112"/>
          </a:xfrm>
        </p:grpSpPr>
        <p:sp>
          <p:nvSpPr>
            <p:cNvPr id="1971205" name="Freeform 5"/>
            <p:cNvSpPr>
              <a:spLocks/>
            </p:cNvSpPr>
            <p:nvPr/>
          </p:nvSpPr>
          <p:spPr bwMode="auto">
            <a:xfrm>
              <a:off x="1536" y="1872"/>
              <a:ext cx="2208" cy="2112"/>
            </a:xfrm>
            <a:custGeom>
              <a:avLst/>
              <a:gdLst/>
              <a:ahLst/>
              <a:cxnLst>
                <a:cxn ang="0">
                  <a:pos x="480" y="1632"/>
                </a:cxn>
                <a:cxn ang="0">
                  <a:pos x="1680" y="1632"/>
                </a:cxn>
                <a:cxn ang="0">
                  <a:pos x="1680" y="2112"/>
                </a:cxn>
                <a:cxn ang="0">
                  <a:pos x="2208" y="2112"/>
                </a:cxn>
                <a:cxn ang="0">
                  <a:pos x="2208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480" y="1008"/>
                </a:cxn>
                <a:cxn ang="0">
                  <a:pos x="480" y="1632"/>
                </a:cxn>
              </a:cxnLst>
              <a:rect l="0" t="0" r="r" b="b"/>
              <a:pathLst>
                <a:path w="2208" h="2112">
                  <a:moveTo>
                    <a:pt x="480" y="1632"/>
                  </a:moveTo>
                  <a:lnTo>
                    <a:pt x="1680" y="1632"/>
                  </a:lnTo>
                  <a:lnTo>
                    <a:pt x="1680" y="2112"/>
                  </a:lnTo>
                  <a:lnTo>
                    <a:pt x="2208" y="2112"/>
                  </a:lnTo>
                  <a:lnTo>
                    <a:pt x="2208" y="528"/>
                  </a:lnTo>
                  <a:lnTo>
                    <a:pt x="864" y="528"/>
                  </a:lnTo>
                  <a:lnTo>
                    <a:pt x="864" y="0"/>
                  </a:lnTo>
                  <a:lnTo>
                    <a:pt x="0" y="0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1632"/>
                  </a:lnTo>
                  <a:close/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1206" name="Text Box 6"/>
            <p:cNvSpPr txBox="1">
              <a:spLocks noChangeArrowheads="1"/>
            </p:cNvSpPr>
            <p:nvPr/>
          </p:nvSpPr>
          <p:spPr bwMode="auto">
            <a:xfrm>
              <a:off x="240" y="1991"/>
              <a:ext cx="913" cy="47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i="1">
                  <a:latin typeface="Verdana" charset="0"/>
                  <a:ea typeface="굴림" charset="-127"/>
                  <a:cs typeface="굴림" charset="-127"/>
                </a:rPr>
                <a:t>Control Logic</a:t>
              </a:r>
            </a:p>
          </p:txBody>
        </p:sp>
        <p:sp>
          <p:nvSpPr>
            <p:cNvPr id="1971207" name="Line 7"/>
            <p:cNvSpPr>
              <a:spLocks noChangeShapeType="1"/>
            </p:cNvSpPr>
            <p:nvPr/>
          </p:nvSpPr>
          <p:spPr bwMode="auto">
            <a:xfrm>
              <a:off x="1104" y="2208"/>
              <a:ext cx="432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1208" name="Text Box 8"/>
          <p:cNvSpPr txBox="1">
            <a:spLocks noChangeArrowheads="1"/>
          </p:cNvSpPr>
          <p:nvPr/>
        </p:nvSpPr>
        <p:spPr bwMode="auto">
          <a:xfrm>
            <a:off x="1066800" y="5257800"/>
            <a:ext cx="2133600" cy="915988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1800" i="1" dirty="0">
                <a:latin typeface="Verdana" charset="0"/>
                <a:ea typeface="굴림" charset="-127"/>
                <a:cs typeface="굴림" charset="-127"/>
              </a:rPr>
              <a:t>[ SGI/MIPS Technologies Inc., 1995 ]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4DF22-D2BD-EA48-83C9-526E9494D754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95400" y="2743200"/>
            <a:ext cx="6553200" cy="3770313"/>
            <a:chOff x="816" y="1728"/>
            <a:chExt cx="4128" cy="2375"/>
          </a:xfrm>
        </p:grpSpPr>
        <p:sp>
          <p:nvSpPr>
            <p:cNvPr id="1973251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1973253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4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5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6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7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8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59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0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61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62" name="Text Box 14"/>
            <p:cNvSpPr txBox="1">
              <a:spLocks noChangeArrowheads="1"/>
            </p:cNvSpPr>
            <p:nvPr/>
          </p:nvSpPr>
          <p:spPr bwMode="auto">
            <a:xfrm>
              <a:off x="1344" y="3648"/>
              <a:ext cx="1632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Check instruction dependencies</a:t>
              </a:r>
            </a:p>
          </p:txBody>
        </p:sp>
        <p:sp>
          <p:nvSpPr>
            <p:cNvPr id="1973263" name="Text Box 15"/>
            <p:cNvSpPr txBox="1">
              <a:spLocks noChangeArrowheads="1"/>
            </p:cNvSpPr>
            <p:nvPr/>
          </p:nvSpPr>
          <p:spPr bwMode="auto">
            <a:xfrm>
              <a:off x="1366" y="2395"/>
              <a:ext cx="2249" cy="28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Superscalar processor</a:t>
              </a:r>
            </a:p>
          </p:txBody>
        </p:sp>
        <p:sp>
          <p:nvSpPr>
            <p:cNvPr id="1973264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3265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924800" cy="762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Sequential ISA Bottleneck</a:t>
            </a:r>
          </a:p>
        </p:txBody>
      </p:sp>
      <p:sp>
        <p:nvSpPr>
          <p:cNvPr id="1973266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for (i=0, i&lt;</a:t>
            </a:r>
          </a:p>
        </p:txBody>
      </p:sp>
      <p:sp>
        <p:nvSpPr>
          <p:cNvPr id="1973267" name="Text Box 19"/>
          <p:cNvSpPr txBox="1">
            <a:spLocks noChangeArrowheads="1"/>
          </p:cNvSpPr>
          <p:nvPr/>
        </p:nvSpPr>
        <p:spPr bwMode="auto">
          <a:xfrm>
            <a:off x="381000" y="914400"/>
            <a:ext cx="1738313" cy="701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ko-KR" sz="2000" i="1">
                <a:latin typeface="Verdana" charset="0"/>
                <a:ea typeface="굴림" charset="-127"/>
                <a:cs typeface="굴림" charset="-127"/>
              </a:rPr>
              <a:t>Sequential source code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057400" y="906463"/>
            <a:ext cx="4800600" cy="2574925"/>
            <a:chOff x="1296" y="571"/>
            <a:chExt cx="3024" cy="1622"/>
          </a:xfrm>
        </p:grpSpPr>
        <p:sp>
          <p:nvSpPr>
            <p:cNvPr id="1973269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19732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80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81" name="Text Box 33"/>
            <p:cNvSpPr txBox="1">
              <a:spLocks noChangeArrowheads="1"/>
            </p:cNvSpPr>
            <p:nvPr/>
          </p:nvSpPr>
          <p:spPr bwMode="auto">
            <a:xfrm>
              <a:off x="1505" y="571"/>
              <a:ext cx="2142" cy="28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Superscalar compiler</a:t>
              </a:r>
            </a:p>
          </p:txBody>
        </p:sp>
        <p:sp>
          <p:nvSpPr>
            <p:cNvPr id="1973282" name="Text Box 34"/>
            <p:cNvSpPr txBox="1">
              <a:spLocks noChangeArrowheads="1"/>
            </p:cNvSpPr>
            <p:nvPr/>
          </p:nvSpPr>
          <p:spPr bwMode="auto">
            <a:xfrm>
              <a:off x="1440" y="1751"/>
              <a:ext cx="153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Find independent operations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4495800" y="1276350"/>
            <a:ext cx="2438400" cy="2205038"/>
            <a:chOff x="2832" y="804"/>
            <a:chExt cx="1536" cy="1389"/>
          </a:xfrm>
        </p:grpSpPr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1973285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6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7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8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89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0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1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2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3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294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295" name="Text Box 47"/>
            <p:cNvSpPr txBox="1">
              <a:spLocks noChangeArrowheads="1"/>
            </p:cNvSpPr>
            <p:nvPr/>
          </p:nvSpPr>
          <p:spPr bwMode="auto">
            <a:xfrm>
              <a:off x="2832" y="1751"/>
              <a:ext cx="153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Schedule operations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1973298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299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0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1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2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03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3304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Sequential machine code</a:t>
              </a:r>
            </a:p>
          </p:txBody>
        </p: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4191000" y="4495800"/>
            <a:ext cx="2763838" cy="1963738"/>
            <a:chOff x="2640" y="2832"/>
            <a:chExt cx="1741" cy="1237"/>
          </a:xfrm>
        </p:grpSpPr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973307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8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09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0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1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2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3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4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73315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73316" name="Text Box 68"/>
            <p:cNvSpPr txBox="1">
              <a:spLocks noChangeArrowheads="1"/>
            </p:cNvSpPr>
            <p:nvPr/>
          </p:nvSpPr>
          <p:spPr bwMode="auto">
            <a:xfrm>
              <a:off x="2893" y="3627"/>
              <a:ext cx="1488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Schedule execution</a:t>
              </a:r>
            </a:p>
          </p:txBody>
        </p:sp>
        <p:sp>
          <p:nvSpPr>
            <p:cNvPr id="1973317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E898D-3F0B-4440-BA8F-5C18067E12FA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VLIW: Very Long Instruction Word</a:t>
            </a:r>
          </a:p>
        </p:txBody>
      </p:sp>
      <p:sp>
        <p:nvSpPr>
          <p:cNvPr id="197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76688"/>
            <a:ext cx="8458200" cy="2409825"/>
          </a:xfrm>
          <a:noFill/>
          <a:ln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Multiple operations packed into one instruction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Each operation slot is for a fixed function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Constant operation latencies are specified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ko-KR" sz="2800">
                <a:ea typeface="굴림" charset="-127"/>
                <a:cs typeface="굴림" charset="-127"/>
              </a:rPr>
              <a:t>Architecture requires guarantee of: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>
                <a:ea typeface="굴림" charset="-127"/>
                <a:cs typeface="굴림" charset="-127"/>
              </a:rPr>
              <a:t>Parallelism within an instruction =&gt; no cross-operation RAW check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altLang="ko-KR" sz="2000">
                <a:ea typeface="굴림" charset="-127"/>
                <a:cs typeface="굴림" charset="-127"/>
              </a:rPr>
              <a:t>No data use before data ready =&gt; no data interlocks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05400" y="1828800"/>
            <a:ext cx="381000" cy="1143000"/>
            <a:chOff x="2928" y="1488"/>
            <a:chExt cx="240" cy="720"/>
          </a:xfrm>
        </p:grpSpPr>
        <p:sp>
          <p:nvSpPr>
            <p:cNvPr id="1975301" name="Rectangle 5"/>
            <p:cNvSpPr>
              <a:spLocks noChangeArrowheads="1"/>
            </p:cNvSpPr>
            <p:nvPr/>
          </p:nvSpPr>
          <p:spPr bwMode="auto">
            <a:xfrm rot="5400000">
              <a:off x="292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2" name="Rectangle 6"/>
            <p:cNvSpPr>
              <a:spLocks noChangeArrowheads="1"/>
            </p:cNvSpPr>
            <p:nvPr/>
          </p:nvSpPr>
          <p:spPr bwMode="auto">
            <a:xfrm rot="5400000">
              <a:off x="292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3" name="Rectangle 7"/>
            <p:cNvSpPr>
              <a:spLocks noChangeArrowheads="1"/>
            </p:cNvSpPr>
            <p:nvPr/>
          </p:nvSpPr>
          <p:spPr bwMode="auto">
            <a:xfrm rot="5400000">
              <a:off x="292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810000" y="1828800"/>
            <a:ext cx="381000" cy="1143000"/>
            <a:chOff x="2688" y="1488"/>
            <a:chExt cx="240" cy="720"/>
          </a:xfrm>
        </p:grpSpPr>
        <p:sp>
          <p:nvSpPr>
            <p:cNvPr id="1975305" name="Rectangle 9"/>
            <p:cNvSpPr>
              <a:spLocks noChangeArrowheads="1"/>
            </p:cNvSpPr>
            <p:nvPr/>
          </p:nvSpPr>
          <p:spPr bwMode="auto">
            <a:xfrm rot="5400000">
              <a:off x="2688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6" name="Rectangle 10"/>
            <p:cNvSpPr>
              <a:spLocks noChangeArrowheads="1"/>
            </p:cNvSpPr>
            <p:nvPr/>
          </p:nvSpPr>
          <p:spPr bwMode="auto">
            <a:xfrm rot="5400000">
              <a:off x="2688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07" name="Rectangle 11"/>
            <p:cNvSpPr>
              <a:spLocks noChangeArrowheads="1"/>
            </p:cNvSpPr>
            <p:nvPr/>
          </p:nvSpPr>
          <p:spPr bwMode="auto">
            <a:xfrm rot="5400000">
              <a:off x="2688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08" name="Rectangle 12"/>
          <p:cNvSpPr>
            <a:spLocks noChangeArrowheads="1"/>
          </p:cNvSpPr>
          <p:nvPr/>
        </p:nvSpPr>
        <p:spPr bwMode="auto">
          <a:xfrm rot="5400000">
            <a:off x="2438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09" name="Rectangle 13"/>
          <p:cNvSpPr>
            <a:spLocks noChangeArrowheads="1"/>
          </p:cNvSpPr>
          <p:nvPr/>
        </p:nvSpPr>
        <p:spPr bwMode="auto">
          <a:xfrm rot="5400000">
            <a:off x="1295400" y="1828800"/>
            <a:ext cx="381000" cy="381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696200" y="1752600"/>
            <a:ext cx="381000" cy="1524000"/>
            <a:chOff x="3792" y="1488"/>
            <a:chExt cx="240" cy="960"/>
          </a:xfrm>
        </p:grpSpPr>
        <p:sp>
          <p:nvSpPr>
            <p:cNvPr id="1975311" name="Rectangle 15"/>
            <p:cNvSpPr>
              <a:spLocks noChangeArrowheads="1"/>
            </p:cNvSpPr>
            <p:nvPr/>
          </p:nvSpPr>
          <p:spPr bwMode="auto">
            <a:xfrm rot="5400000">
              <a:off x="379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2" name="Rectangle 16"/>
            <p:cNvSpPr>
              <a:spLocks noChangeArrowheads="1"/>
            </p:cNvSpPr>
            <p:nvPr/>
          </p:nvSpPr>
          <p:spPr bwMode="auto">
            <a:xfrm rot="5400000">
              <a:off x="379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3" name="Rectangle 17"/>
            <p:cNvSpPr>
              <a:spLocks noChangeArrowheads="1"/>
            </p:cNvSpPr>
            <p:nvPr/>
          </p:nvSpPr>
          <p:spPr bwMode="auto">
            <a:xfrm rot="5400000">
              <a:off x="379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4" name="Rectangle 18"/>
            <p:cNvSpPr>
              <a:spLocks noChangeArrowheads="1"/>
            </p:cNvSpPr>
            <p:nvPr/>
          </p:nvSpPr>
          <p:spPr bwMode="auto">
            <a:xfrm rot="5400000">
              <a:off x="379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553200" y="1828800"/>
            <a:ext cx="381000" cy="1524000"/>
            <a:chOff x="3552" y="1488"/>
            <a:chExt cx="240" cy="960"/>
          </a:xfrm>
        </p:grpSpPr>
        <p:sp>
          <p:nvSpPr>
            <p:cNvPr id="1975316" name="Rectangle 20"/>
            <p:cNvSpPr>
              <a:spLocks noChangeArrowheads="1"/>
            </p:cNvSpPr>
            <p:nvPr/>
          </p:nvSpPr>
          <p:spPr bwMode="auto">
            <a:xfrm rot="5400000">
              <a:off x="3552" y="148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7" name="Rectangle 21"/>
            <p:cNvSpPr>
              <a:spLocks noChangeArrowheads="1"/>
            </p:cNvSpPr>
            <p:nvPr/>
          </p:nvSpPr>
          <p:spPr bwMode="auto">
            <a:xfrm rot="5400000">
              <a:off x="3552" y="172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8" name="Rectangle 22"/>
            <p:cNvSpPr>
              <a:spLocks noChangeArrowheads="1"/>
            </p:cNvSpPr>
            <p:nvPr/>
          </p:nvSpPr>
          <p:spPr bwMode="auto">
            <a:xfrm rot="5400000">
              <a:off x="3552" y="196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75319" name="Rectangle 23"/>
            <p:cNvSpPr>
              <a:spLocks noChangeArrowheads="1"/>
            </p:cNvSpPr>
            <p:nvPr/>
          </p:nvSpPr>
          <p:spPr bwMode="auto">
            <a:xfrm rot="5400000">
              <a:off x="3552" y="2208"/>
              <a:ext cx="24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975320" name="Text Box 24"/>
          <p:cNvSpPr txBox="1">
            <a:spLocks noChangeArrowheads="1"/>
          </p:cNvSpPr>
          <p:nvPr/>
        </p:nvSpPr>
        <p:spPr bwMode="auto">
          <a:xfrm>
            <a:off x="822325" y="2338388"/>
            <a:ext cx="2551113" cy="5318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Integer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Single Cycle Latency</a:t>
            </a:r>
          </a:p>
        </p:txBody>
      </p:sp>
      <p:sp>
        <p:nvSpPr>
          <p:cNvPr id="1975321" name="Text Box 25"/>
          <p:cNvSpPr txBox="1">
            <a:spLocks noChangeArrowheads="1"/>
          </p:cNvSpPr>
          <p:nvPr/>
        </p:nvSpPr>
        <p:spPr bwMode="auto">
          <a:xfrm>
            <a:off x="3146425" y="3100388"/>
            <a:ext cx="2746375" cy="5318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Load/Store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Three Cycle Latency</a:t>
            </a:r>
          </a:p>
        </p:txBody>
      </p:sp>
      <p:sp>
        <p:nvSpPr>
          <p:cNvPr id="1975322" name="Text Box 26"/>
          <p:cNvSpPr txBox="1">
            <a:spLocks noChangeArrowheads="1"/>
          </p:cNvSpPr>
          <p:nvPr/>
        </p:nvSpPr>
        <p:spPr bwMode="auto">
          <a:xfrm>
            <a:off x="5902325" y="3398838"/>
            <a:ext cx="3065463" cy="5318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Floating-Point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Four Cycle Latency</a:t>
            </a:r>
          </a:p>
        </p:txBody>
      </p:sp>
      <p:sp>
        <p:nvSpPr>
          <p:cNvPr id="197532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7532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838200" y="1101725"/>
            <a:ext cx="7620000" cy="365125"/>
            <a:chOff x="528" y="982"/>
            <a:chExt cx="4800" cy="230"/>
          </a:xfrm>
        </p:grpSpPr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1248" y="982"/>
              <a:ext cx="4080" cy="230"/>
              <a:chOff x="1248" y="982"/>
              <a:chExt cx="4080" cy="230"/>
            </a:xfrm>
          </p:grpSpPr>
          <p:sp>
            <p:nvSpPr>
              <p:cNvPr id="1975331" name="Rectangle 35"/>
              <p:cNvSpPr>
                <a:spLocks noChangeArrowheads="1"/>
              </p:cNvSpPr>
              <p:nvPr/>
            </p:nvSpPr>
            <p:spPr bwMode="auto">
              <a:xfrm>
                <a:off x="1248" y="982"/>
                <a:ext cx="720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Int Op 2</a:t>
                </a:r>
              </a:p>
            </p:txBody>
          </p:sp>
          <p:sp>
            <p:nvSpPr>
              <p:cNvPr id="1975332" name="Rectangle 36"/>
              <p:cNvSpPr>
                <a:spLocks noChangeArrowheads="1"/>
              </p:cNvSpPr>
              <p:nvPr/>
            </p:nvSpPr>
            <p:spPr bwMode="auto">
              <a:xfrm>
                <a:off x="1968" y="982"/>
                <a:ext cx="912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1</a:t>
                </a:r>
              </a:p>
            </p:txBody>
          </p:sp>
          <p:sp>
            <p:nvSpPr>
              <p:cNvPr id="1975333" name="Rectangle 37"/>
              <p:cNvSpPr>
                <a:spLocks noChangeArrowheads="1"/>
              </p:cNvSpPr>
              <p:nvPr/>
            </p:nvSpPr>
            <p:spPr bwMode="auto">
              <a:xfrm>
                <a:off x="2880" y="982"/>
                <a:ext cx="912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2</a:t>
                </a:r>
              </a:p>
            </p:txBody>
          </p:sp>
          <p:sp>
            <p:nvSpPr>
              <p:cNvPr id="1975334" name="Rectangle 38"/>
              <p:cNvSpPr>
                <a:spLocks noChangeArrowheads="1"/>
              </p:cNvSpPr>
              <p:nvPr/>
            </p:nvSpPr>
            <p:spPr bwMode="auto">
              <a:xfrm>
                <a:off x="3792" y="982"/>
                <a:ext cx="768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1</a:t>
                </a:r>
              </a:p>
            </p:txBody>
          </p:sp>
          <p:sp>
            <p:nvSpPr>
              <p:cNvPr id="1975335" name="Rectangle 39"/>
              <p:cNvSpPr>
                <a:spLocks noChangeArrowheads="1"/>
              </p:cNvSpPr>
              <p:nvPr/>
            </p:nvSpPr>
            <p:spPr bwMode="auto">
              <a:xfrm>
                <a:off x="4560" y="982"/>
                <a:ext cx="768" cy="23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2</a:t>
                </a:r>
              </a:p>
            </p:txBody>
          </p:sp>
        </p:grpSp>
        <p:sp>
          <p:nvSpPr>
            <p:cNvPr id="1975336" name="Rectangle 40"/>
            <p:cNvSpPr>
              <a:spLocks noChangeArrowheads="1"/>
            </p:cNvSpPr>
            <p:nvPr/>
          </p:nvSpPr>
          <p:spPr bwMode="auto">
            <a:xfrm>
              <a:off x="528" y="982"/>
              <a:ext cx="720" cy="2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Int Op 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VLIW Compiler Responsibilities</a:t>
            </a:r>
            <a:endParaRPr lang="en-US" altLang="ko-KR" dirty="0"/>
          </a:p>
        </p:txBody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3200" dirty="0" smtClean="0"/>
              <a:t>Schedules to maximize parallel execution</a:t>
            </a:r>
            <a:br>
              <a:rPr lang="en-US" altLang="ko-KR" sz="3200" dirty="0" smtClean="0"/>
            </a:br>
            <a:endParaRPr lang="en-US" altLang="ko-KR" sz="3200" dirty="0" smtClean="0"/>
          </a:p>
          <a:p>
            <a:r>
              <a:rPr lang="en-US" altLang="ko-KR" sz="3200" dirty="0" smtClean="0"/>
              <a:t>Guarantees intra-instruction parallelism</a:t>
            </a:r>
          </a:p>
          <a:p>
            <a:endParaRPr lang="en-US" altLang="ko-KR" sz="3200" dirty="0" smtClean="0"/>
          </a:p>
          <a:p>
            <a:r>
              <a:rPr lang="en-US" altLang="ko-KR" sz="3200" dirty="0" smtClean="0"/>
              <a:t>Schedules to avoid data hazards (no interlocks)</a:t>
            </a:r>
          </a:p>
          <a:p>
            <a:pPr lvl="1"/>
            <a:r>
              <a:rPr lang="en-US" altLang="ko-KR" sz="2400" dirty="0" smtClean="0"/>
              <a:t>Typically separates operations with explicit </a:t>
            </a:r>
            <a:r>
              <a:rPr lang="en-US" altLang="ko-KR" sz="2400" dirty="0" err="1" smtClean="0"/>
              <a:t>NOPs</a:t>
            </a:r>
            <a:endParaRPr lang="en-US" altLang="ko-KR" sz="2400" dirty="0" smtClean="0"/>
          </a:p>
          <a:p>
            <a:endParaRPr lang="ko-KR" alt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21752-D87C-D541-A657-1F8CC4A1895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FD9-1049-304A-976E-05FBE5E22F96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7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1143000"/>
          </a:xfrm>
        </p:spPr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Early VLIW Machines</a:t>
            </a:r>
          </a:p>
        </p:txBody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89025"/>
            <a:ext cx="8305800" cy="4984750"/>
          </a:xfrm>
          <a:noFill/>
          <a:ln/>
        </p:spPr>
        <p:txBody>
          <a:bodyPr anchor="ctr">
            <a:spAutoFit/>
          </a:bodyPr>
          <a:lstStyle/>
          <a:p>
            <a:r>
              <a:rPr lang="en-US" altLang="ko-KR" sz="2800" dirty="0">
                <a:ea typeface="굴림" charset="-127"/>
                <a:cs typeface="굴림" charset="-127"/>
              </a:rPr>
              <a:t>FPS AP120B (1976)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scientific attached array processor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first commercial wide instruction machine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hand-coded vector math libraries using software pipelining and loop unrolling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Multiflow</a:t>
            </a:r>
            <a:r>
              <a:rPr lang="en-US" altLang="ko-KR" sz="2800" dirty="0">
                <a:ea typeface="굴림" charset="-127"/>
                <a:cs typeface="굴림" charset="-127"/>
              </a:rPr>
              <a:t> Trace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commercialization of ideas from Fisher’s Yale group including “trace scheduling”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available in configurations with 7, 14, or 28 operations/instruction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28 operations packed into a 1024-bit instruction word</a:t>
            </a:r>
          </a:p>
          <a:p>
            <a:r>
              <a:rPr lang="en-US" altLang="ko-KR" sz="2800" dirty="0" err="1">
                <a:ea typeface="굴림" charset="-127"/>
                <a:cs typeface="굴림" charset="-127"/>
              </a:rPr>
              <a:t>Cydrome</a:t>
            </a:r>
            <a:r>
              <a:rPr lang="en-US" altLang="ko-KR" sz="2800" dirty="0">
                <a:ea typeface="굴림" charset="-127"/>
                <a:cs typeface="굴림" charset="-127"/>
              </a:rPr>
              <a:t> Cydra-5 (1987)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7 operations encoded in 256-bit instruction word</a:t>
            </a:r>
          </a:p>
          <a:p>
            <a:pPr lvl="1"/>
            <a:r>
              <a:rPr lang="en-US" altLang="ko-KR" sz="2000" dirty="0">
                <a:ea typeface="굴림" charset="-127"/>
                <a:cs typeface="굴림" charset="-127"/>
              </a:rPr>
              <a:t>rotating register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4772</TotalTime>
  <Pages>12</Pages>
  <Words>1563</Words>
  <Application>Microsoft Macintosh PowerPoint</Application>
  <PresentationFormat>Letter Paper (8.5x11 in)</PresentationFormat>
  <Paragraphs>357</Paragraphs>
  <Slides>20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CS252-template</vt:lpstr>
      <vt:lpstr>Office Theme</vt:lpstr>
      <vt:lpstr>CSE 490/590 Computer Architecture  VLIW</vt:lpstr>
      <vt:lpstr>Last time…</vt:lpstr>
      <vt:lpstr>Slide 3</vt:lpstr>
      <vt:lpstr>Superscalar Control Logic Scaling</vt:lpstr>
      <vt:lpstr>Out-of-Order Control Complexity: MIPS R10000</vt:lpstr>
      <vt:lpstr>Sequential ISA Bottleneck</vt:lpstr>
      <vt:lpstr>VLIW: Very Long Instruction Word</vt:lpstr>
      <vt:lpstr>VLIW Compiler Responsibilities</vt:lpstr>
      <vt:lpstr>Early VLIW Machines</vt:lpstr>
      <vt:lpstr>CSE 490/590 Administrivia</vt:lpstr>
      <vt:lpstr>Loop Execution</vt:lpstr>
      <vt:lpstr>Loop Unrolling</vt:lpstr>
      <vt:lpstr>Scheduling Loop Unrolled Code</vt:lpstr>
      <vt:lpstr>Software Pipelining</vt:lpstr>
      <vt:lpstr>Software Pipelining vs. Loop Unrolling</vt:lpstr>
      <vt:lpstr>What if there are no loops?</vt:lpstr>
      <vt:lpstr>Trace Scheduling [ Fisher,Ellis]</vt:lpstr>
      <vt:lpstr>Problems with “Classic” VLIW</vt:lpstr>
      <vt:lpstr>VLIW Instruction Encoding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342</cp:revision>
  <cp:lastPrinted>2010-01-19T21:50:09Z</cp:lastPrinted>
  <dcterms:created xsi:type="dcterms:W3CDTF">2011-03-30T14:18:39Z</dcterms:created>
  <dcterms:modified xsi:type="dcterms:W3CDTF">2011-03-30T14:18:45Z</dcterms:modified>
  <cp:category/>
</cp:coreProperties>
</file>