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731" r:id="rId4"/>
    <p:sldId id="748" r:id="rId5"/>
    <p:sldId id="749" r:id="rId6"/>
    <p:sldId id="750" r:id="rId7"/>
    <p:sldId id="751" r:id="rId8"/>
    <p:sldId id="752" r:id="rId9"/>
    <p:sldId id="753" r:id="rId10"/>
    <p:sldId id="754" r:id="rId11"/>
    <p:sldId id="755" r:id="rId12"/>
    <p:sldId id="778" r:id="rId13"/>
    <p:sldId id="777" r:id="rId14"/>
    <p:sldId id="756" r:id="rId15"/>
    <p:sldId id="757" r:id="rId16"/>
    <p:sldId id="759" r:id="rId17"/>
    <p:sldId id="760" r:id="rId18"/>
    <p:sldId id="543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FFD486"/>
    <a:srgbClr val="010000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9C5C1-1410-6645-919B-F0D489DFFE5C}" type="slidenum">
              <a:rPr lang="en-US"/>
              <a:pPr/>
              <a:t>10</a:t>
            </a:fld>
            <a:endParaRPr lang="en-US"/>
          </a:p>
        </p:txBody>
      </p:sp>
      <p:sp>
        <p:nvSpPr>
          <p:cNvPr id="163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7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16D61B-58EF-A84D-8EFD-3F6B38014487}" type="slidenum">
              <a:rPr lang="en-US"/>
              <a:pPr/>
              <a:t>12</a:t>
            </a:fld>
            <a:endParaRPr lang="en-US"/>
          </a:p>
        </p:txBody>
      </p:sp>
      <p:sp>
        <p:nvSpPr>
          <p:cNvPr id="164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1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FC96E-7708-0E42-8915-B402C51FFFE9}" type="slidenum">
              <a:rPr lang="en-US"/>
              <a:pPr/>
              <a:t>13</a:t>
            </a:fld>
            <a:endParaRPr lang="en-US"/>
          </a:p>
        </p:txBody>
      </p:sp>
      <p:sp>
        <p:nvSpPr>
          <p:cNvPr id="163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9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14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A38F50-FA05-5A4B-8627-CB1860D055A7}" type="slidenum">
              <a:rPr lang="en-US"/>
              <a:pPr/>
              <a:t>15</a:t>
            </a:fld>
            <a:endParaRPr lang="en-US"/>
          </a:p>
        </p:txBody>
      </p:sp>
      <p:sp>
        <p:nvSpPr>
          <p:cNvPr id="167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4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Need to restart instruction.</a:t>
            </a:r>
          </a:p>
          <a:p>
            <a:r>
              <a:rPr lang="en-US"/>
              <a:t>Soft and hard page faults.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7A1B1-C6C7-C446-99DA-6038C074CACB}" type="slidenum">
              <a:rPr lang="en-US"/>
              <a:pPr/>
              <a:t>16</a:t>
            </a:fld>
            <a:endParaRPr lang="en-US"/>
          </a:p>
        </p:txBody>
      </p:sp>
      <p:sp>
        <p:nvSpPr>
          <p:cNvPr id="171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14873-704D-D944-B4D4-AB2358E8E32D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E044F-FD66-2642-A903-29F2C822F98D}" type="slidenum">
              <a:rPr lang="en-US"/>
              <a:pPr/>
              <a:t>3</a:t>
            </a:fld>
            <a:endParaRPr lang="en-US"/>
          </a:p>
        </p:txBody>
      </p:sp>
      <p:sp>
        <p:nvSpPr>
          <p:cNvPr id="161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8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Portability on machines with different memory configurations.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AE6671-26A6-D44B-B232-F62ECF464D72}" type="slidenum">
              <a:rPr lang="en-US"/>
              <a:pPr/>
              <a:t>4</a:t>
            </a:fld>
            <a:endParaRPr lang="en-US"/>
          </a:p>
        </p:txBody>
      </p:sp>
      <p:sp>
        <p:nvSpPr>
          <p:cNvPr id="162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0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5A51F8-73D5-064B-B945-D5EADB50CA12}" type="slidenum">
              <a:rPr lang="en-US"/>
              <a:pPr/>
              <a:t>5</a:t>
            </a:fld>
            <a:endParaRPr lang="en-US"/>
          </a:p>
        </p:txBody>
      </p:sp>
      <p:sp>
        <p:nvSpPr>
          <p:cNvPr id="162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3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Virtual address space is large but only a small fraction of the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pages are populated.  So we can use a sparse representation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of the table.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E3698-8743-1846-A4B7-A150278E3AFF}" type="slidenum">
              <a:rPr lang="en-US"/>
              <a:pPr/>
              <a:t>6</a:t>
            </a:fld>
            <a:endParaRPr lang="en-US"/>
          </a:p>
        </p:txBody>
      </p:sp>
      <p:sp>
        <p:nvSpPr>
          <p:cNvPr id="162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5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0387E-7711-D74D-A4E4-064EB5177220}" type="slidenum">
              <a:rPr lang="en-US"/>
              <a:pPr/>
              <a:t>7</a:t>
            </a:fld>
            <a:endParaRPr lang="en-US"/>
          </a:p>
        </p:txBody>
      </p:sp>
      <p:sp>
        <p:nvSpPr>
          <p:cNvPr id="162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7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AB26A-2B7A-2044-B0C7-5FD4CB773199}" type="slidenum">
              <a:rPr lang="en-US"/>
              <a:pPr/>
              <a:t>8</a:t>
            </a:fld>
            <a:endParaRPr lang="en-US"/>
          </a:p>
        </p:txBody>
      </p:sp>
      <p:sp>
        <p:nvSpPr>
          <p:cNvPr id="162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9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3138" y="4557713"/>
            <a:ext cx="5367337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3 memory references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2 page faults (disk accesses) + .. </a:t>
            </a:r>
          </a:p>
          <a:p>
            <a:endParaRPr lang="en-US" altLang="ko-KR">
              <a:ea typeface="굴림" charset="-127"/>
              <a:cs typeface="굴림" charset="-127"/>
            </a:endParaRPr>
          </a:p>
          <a:p>
            <a:r>
              <a:rPr lang="en-US" altLang="ko-KR">
                <a:ea typeface="굴림" charset="-127"/>
                <a:cs typeface="굴림" charset="-127"/>
              </a:rPr>
              <a:t>Actually used in IBM before paged memory.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EBB045-B7ED-064B-8C55-B09C54CFF3E3}" type="slidenum">
              <a:rPr lang="en-US"/>
              <a:pPr/>
              <a:t>9</a:t>
            </a:fld>
            <a:endParaRPr lang="en-US"/>
          </a:p>
        </p:txBody>
      </p:sp>
      <p:sp>
        <p:nvSpPr>
          <p:cNvPr id="165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7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Virtual Memory 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D445-73B8-1346-9524-1F6FAD58DEFC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3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379413"/>
            <a:ext cx="7648575" cy="83185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Handling a TLB Miss</a:t>
            </a:r>
          </a:p>
        </p:txBody>
      </p:sp>
      <p:sp>
        <p:nvSpPr>
          <p:cNvPr id="1636355" name="Rectangle 3"/>
          <p:cNvSpPr>
            <a:spLocks noChangeArrowheads="1"/>
          </p:cNvSpPr>
          <p:nvPr/>
        </p:nvSpPr>
        <p:spPr bwMode="auto">
          <a:xfrm>
            <a:off x="685800" y="1371600"/>
            <a:ext cx="7874000" cy="38671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Software (MIPS, Alpha)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TLB miss causes an exception and the operating system walks the page tables and reloads TLB.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privileged “</a:t>
            </a:r>
            <a:r>
              <a:rPr lang="en-US" altLang="ko-KR" sz="2000" i="1" dirty="0" err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untranslated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”  addressing mode used for walk</a:t>
            </a:r>
          </a:p>
          <a:p>
            <a:pPr lvl="1" algn="l">
              <a:spcBef>
                <a:spcPct val="0"/>
              </a:spcBef>
            </a:pPr>
            <a:endParaRPr lang="en-US" altLang="ko-KR" sz="2000" i="1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Hardware (SPARC v8, x86, PowerPC)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 memory management unit (MMU) walks the page tables and reloads the TLB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lvl="1"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If a missing (data or PT) page is encountered during the TLB reloading, MMU gives up and signals a Page-Fault exception for the original instruction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Midterm on Friday, 3/4</a:t>
            </a:r>
          </a:p>
          <a:p>
            <a:r>
              <a:rPr lang="en-US" dirty="0" smtClean="0"/>
              <a:t>Project 1 deadline: Friday, 3/11</a:t>
            </a:r>
          </a:p>
          <a:p>
            <a:r>
              <a:rPr lang="en-US" dirty="0" smtClean="0"/>
              <a:t>Quiz 1 will </a:t>
            </a:r>
            <a:r>
              <a:rPr lang="en-US" dirty="0" smtClean="0"/>
              <a:t>be distributed</a:t>
            </a:r>
            <a:r>
              <a:rPr lang="en-US" dirty="0" smtClean="0"/>
              <a:t> today</a:t>
            </a:r>
          </a:p>
          <a:p>
            <a:r>
              <a:rPr lang="en-US" dirty="0" smtClean="0"/>
              <a:t>HW will be out this week</a:t>
            </a:r>
          </a:p>
          <a:p>
            <a:r>
              <a:rPr lang="en-US" dirty="0" smtClean="0"/>
              <a:t>Office hours: Tue 3pm – 6pm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2E0EA-FE72-324F-AA72-E6C6073C890B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4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Translation for Page Tables</a:t>
            </a:r>
          </a:p>
        </p:txBody>
      </p:sp>
      <p:sp>
        <p:nvSpPr>
          <p:cNvPr id="164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750" y="1173163"/>
            <a:ext cx="8316913" cy="960437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Can references to page tables cause TLB misses?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Can this go on forever?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326188" y="3317875"/>
            <a:ext cx="901700" cy="965200"/>
            <a:chOff x="4784" y="1928"/>
            <a:chExt cx="568" cy="608"/>
          </a:xfrm>
        </p:grpSpPr>
        <p:sp>
          <p:nvSpPr>
            <p:cNvPr id="1640453" name="Rectangle 5"/>
            <p:cNvSpPr>
              <a:spLocks noChangeArrowheads="1"/>
            </p:cNvSpPr>
            <p:nvPr/>
          </p:nvSpPr>
          <p:spPr bwMode="auto">
            <a:xfrm>
              <a:off x="4784" y="1928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54" name="Line 6"/>
            <p:cNvSpPr>
              <a:spLocks noChangeShapeType="1"/>
            </p:cNvSpPr>
            <p:nvPr/>
          </p:nvSpPr>
          <p:spPr bwMode="auto">
            <a:xfrm>
              <a:off x="4784" y="223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55" name="Line 7"/>
            <p:cNvSpPr>
              <a:spLocks noChangeShapeType="1"/>
            </p:cNvSpPr>
            <p:nvPr/>
          </p:nvSpPr>
          <p:spPr bwMode="auto">
            <a:xfrm>
              <a:off x="4784" y="239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56" name="Line 8"/>
            <p:cNvSpPr>
              <a:spLocks noChangeShapeType="1"/>
            </p:cNvSpPr>
            <p:nvPr/>
          </p:nvSpPr>
          <p:spPr bwMode="auto">
            <a:xfrm>
              <a:off x="4784" y="2075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326188" y="5451475"/>
            <a:ext cx="901700" cy="965200"/>
            <a:chOff x="4784" y="3272"/>
            <a:chExt cx="568" cy="608"/>
          </a:xfrm>
        </p:grpSpPr>
        <p:sp>
          <p:nvSpPr>
            <p:cNvPr id="1640458" name="Rectangle 10"/>
            <p:cNvSpPr>
              <a:spLocks noChangeArrowheads="1"/>
            </p:cNvSpPr>
            <p:nvPr/>
          </p:nvSpPr>
          <p:spPr bwMode="auto">
            <a:xfrm>
              <a:off x="4784" y="3272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59" name="Line 11"/>
            <p:cNvSpPr>
              <a:spLocks noChangeShapeType="1"/>
            </p:cNvSpPr>
            <p:nvPr/>
          </p:nvSpPr>
          <p:spPr bwMode="auto">
            <a:xfrm>
              <a:off x="4784" y="357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60" name="Line 12"/>
            <p:cNvSpPr>
              <a:spLocks noChangeShapeType="1"/>
            </p:cNvSpPr>
            <p:nvPr/>
          </p:nvSpPr>
          <p:spPr bwMode="auto">
            <a:xfrm>
              <a:off x="4784" y="373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61" name="Line 13"/>
            <p:cNvSpPr>
              <a:spLocks noChangeShapeType="1"/>
            </p:cNvSpPr>
            <p:nvPr/>
          </p:nvSpPr>
          <p:spPr bwMode="auto">
            <a:xfrm>
              <a:off x="4784" y="3419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40462" name="Rectangle 14"/>
          <p:cNvSpPr>
            <a:spLocks noChangeArrowheads="1"/>
          </p:cNvSpPr>
          <p:nvPr/>
        </p:nvSpPr>
        <p:spPr bwMode="auto">
          <a:xfrm>
            <a:off x="3327400" y="2708275"/>
            <a:ext cx="9271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63" name="Rectangle 15"/>
          <p:cNvSpPr>
            <a:spLocks noChangeArrowheads="1"/>
          </p:cNvSpPr>
          <p:nvPr/>
        </p:nvSpPr>
        <p:spPr bwMode="auto">
          <a:xfrm>
            <a:off x="2995613" y="3816350"/>
            <a:ext cx="1704975" cy="514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User Page Table</a:t>
            </a:r>
          </a:p>
          <a:p>
            <a:pPr>
              <a:spcBef>
                <a:spcPct val="0"/>
              </a:spcBef>
            </a:pPr>
            <a:r>
              <a:rPr lang="en-US" altLang="ko-KR" sz="1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(in virtual space)</a:t>
            </a:r>
          </a:p>
        </p:txBody>
      </p:sp>
      <p:sp>
        <p:nvSpPr>
          <p:cNvPr id="1640464" name="Rectangle 16"/>
          <p:cNvSpPr>
            <a:spLocks noChangeArrowheads="1"/>
          </p:cNvSpPr>
          <p:nvPr/>
        </p:nvSpPr>
        <p:spPr bwMode="auto">
          <a:xfrm>
            <a:off x="6326188" y="4371975"/>
            <a:ext cx="9144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65" name="Rectangle 17" descr="40%"/>
          <p:cNvSpPr>
            <a:spLocks noChangeArrowheads="1"/>
          </p:cNvSpPr>
          <p:nvPr/>
        </p:nvSpPr>
        <p:spPr bwMode="auto">
          <a:xfrm>
            <a:off x="6326188" y="4384675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66" name="Line 18"/>
          <p:cNvSpPr>
            <a:spLocks noChangeShapeType="1"/>
          </p:cNvSpPr>
          <p:nvPr/>
        </p:nvSpPr>
        <p:spPr bwMode="auto">
          <a:xfrm>
            <a:off x="6326188" y="487045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67" name="Line 19"/>
          <p:cNvSpPr>
            <a:spLocks noChangeShapeType="1"/>
          </p:cNvSpPr>
          <p:nvPr/>
        </p:nvSpPr>
        <p:spPr bwMode="auto">
          <a:xfrm>
            <a:off x="6326188" y="512445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68" name="Line 20"/>
          <p:cNvSpPr>
            <a:spLocks noChangeShapeType="1"/>
          </p:cNvSpPr>
          <p:nvPr/>
        </p:nvSpPr>
        <p:spPr bwMode="auto">
          <a:xfrm>
            <a:off x="6326188" y="4618038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69" name="Line 21"/>
          <p:cNvSpPr>
            <a:spLocks noChangeShapeType="1"/>
          </p:cNvSpPr>
          <p:nvPr/>
        </p:nvSpPr>
        <p:spPr bwMode="auto">
          <a:xfrm flipV="1">
            <a:off x="4254500" y="3089275"/>
            <a:ext cx="2071688" cy="339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0" name="Line 22"/>
          <p:cNvSpPr>
            <a:spLocks noChangeShapeType="1"/>
          </p:cNvSpPr>
          <p:nvPr/>
        </p:nvSpPr>
        <p:spPr bwMode="auto">
          <a:xfrm>
            <a:off x="4254500" y="3657600"/>
            <a:ext cx="2071688" cy="625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1" name="Rectangle 23"/>
          <p:cNvSpPr>
            <a:spLocks noChangeArrowheads="1"/>
          </p:cNvSpPr>
          <p:nvPr/>
        </p:nvSpPr>
        <p:spPr bwMode="auto">
          <a:xfrm>
            <a:off x="4776788" y="6226175"/>
            <a:ext cx="1465262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Data Pages</a:t>
            </a:r>
          </a:p>
        </p:txBody>
      </p:sp>
      <p:sp>
        <p:nvSpPr>
          <p:cNvPr id="1640472" name="Line 24"/>
          <p:cNvSpPr>
            <a:spLocks noChangeShapeType="1"/>
          </p:cNvSpPr>
          <p:nvPr/>
        </p:nvSpPr>
        <p:spPr bwMode="auto">
          <a:xfrm>
            <a:off x="2133600" y="3382963"/>
            <a:ext cx="1219200" cy="392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3" name="Line 25"/>
          <p:cNvSpPr>
            <a:spLocks noChangeShapeType="1"/>
          </p:cNvSpPr>
          <p:nvPr/>
        </p:nvSpPr>
        <p:spPr bwMode="auto">
          <a:xfrm flipH="1" flipV="1">
            <a:off x="3186113" y="3382963"/>
            <a:ext cx="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4" name="Rectangle 26"/>
          <p:cNvSpPr>
            <a:spLocks noChangeArrowheads="1"/>
          </p:cNvSpPr>
          <p:nvPr/>
        </p:nvSpPr>
        <p:spPr bwMode="auto">
          <a:xfrm>
            <a:off x="852488" y="3608388"/>
            <a:ext cx="1651000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User PTE Base</a:t>
            </a:r>
          </a:p>
        </p:txBody>
      </p:sp>
      <p:sp>
        <p:nvSpPr>
          <p:cNvPr id="1640475" name="Rectangle 27" descr="Wide upward diagonal"/>
          <p:cNvSpPr>
            <a:spLocks noChangeArrowheads="1"/>
          </p:cNvSpPr>
          <p:nvPr/>
        </p:nvSpPr>
        <p:spPr bwMode="auto">
          <a:xfrm>
            <a:off x="3352800" y="3089275"/>
            <a:ext cx="914400" cy="244475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6" name="Rectangle 28"/>
          <p:cNvSpPr>
            <a:spLocks noChangeArrowheads="1"/>
          </p:cNvSpPr>
          <p:nvPr/>
        </p:nvSpPr>
        <p:spPr bwMode="auto">
          <a:xfrm>
            <a:off x="3352800" y="2860675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7" name="Rectangle 29"/>
          <p:cNvSpPr>
            <a:spLocks noChangeArrowheads="1"/>
          </p:cNvSpPr>
          <p:nvPr/>
        </p:nvSpPr>
        <p:spPr bwMode="auto">
          <a:xfrm>
            <a:off x="3352800" y="3546475"/>
            <a:ext cx="914400" cy="2286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8" name="Rectangle 30"/>
          <p:cNvSpPr>
            <a:spLocks noChangeArrowheads="1"/>
          </p:cNvSpPr>
          <p:nvPr/>
        </p:nvSpPr>
        <p:spPr bwMode="auto">
          <a:xfrm>
            <a:off x="3352800" y="3317875"/>
            <a:ext cx="914400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79" name="Rectangle 31" descr="40%"/>
          <p:cNvSpPr>
            <a:spLocks noChangeArrowheads="1"/>
          </p:cNvSpPr>
          <p:nvPr/>
        </p:nvSpPr>
        <p:spPr bwMode="auto">
          <a:xfrm>
            <a:off x="3352800" y="3317875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0" name="Rectangle 32" descr="40%"/>
          <p:cNvSpPr>
            <a:spLocks noChangeArrowheads="1"/>
          </p:cNvSpPr>
          <p:nvPr/>
        </p:nvSpPr>
        <p:spPr bwMode="auto">
          <a:xfrm>
            <a:off x="3352800" y="2873375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1" name="Rectangle 33" descr="40%"/>
          <p:cNvSpPr>
            <a:spLocks noChangeArrowheads="1"/>
          </p:cNvSpPr>
          <p:nvPr/>
        </p:nvSpPr>
        <p:spPr bwMode="auto">
          <a:xfrm>
            <a:off x="1219200" y="3268663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2" name="Rectangle 34"/>
          <p:cNvSpPr>
            <a:spLocks noChangeArrowheads="1"/>
          </p:cNvSpPr>
          <p:nvPr/>
        </p:nvSpPr>
        <p:spPr bwMode="auto">
          <a:xfrm>
            <a:off x="6326188" y="2120900"/>
            <a:ext cx="9144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3" name="Rectangle 35" descr="40%"/>
          <p:cNvSpPr>
            <a:spLocks noChangeArrowheads="1"/>
          </p:cNvSpPr>
          <p:nvPr/>
        </p:nvSpPr>
        <p:spPr bwMode="auto">
          <a:xfrm>
            <a:off x="6326188" y="2133600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4" name="Line 36"/>
          <p:cNvSpPr>
            <a:spLocks noChangeShapeType="1"/>
          </p:cNvSpPr>
          <p:nvPr/>
        </p:nvSpPr>
        <p:spPr bwMode="auto">
          <a:xfrm>
            <a:off x="6326188" y="26193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5" name="Line 37"/>
          <p:cNvSpPr>
            <a:spLocks noChangeShapeType="1"/>
          </p:cNvSpPr>
          <p:nvPr/>
        </p:nvSpPr>
        <p:spPr bwMode="auto">
          <a:xfrm>
            <a:off x="6326188" y="2873375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6" name="Line 38"/>
          <p:cNvSpPr>
            <a:spLocks noChangeShapeType="1"/>
          </p:cNvSpPr>
          <p:nvPr/>
        </p:nvSpPr>
        <p:spPr bwMode="auto">
          <a:xfrm>
            <a:off x="6326188" y="2366963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7" name="Line 39"/>
          <p:cNvSpPr>
            <a:spLocks noChangeShapeType="1"/>
          </p:cNvSpPr>
          <p:nvPr/>
        </p:nvSpPr>
        <p:spPr bwMode="auto">
          <a:xfrm>
            <a:off x="4267200" y="2987675"/>
            <a:ext cx="2058988" cy="2697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8" name="Rectangle 40"/>
          <p:cNvSpPr>
            <a:spLocks noChangeArrowheads="1"/>
          </p:cNvSpPr>
          <p:nvPr/>
        </p:nvSpPr>
        <p:spPr bwMode="auto">
          <a:xfrm>
            <a:off x="3327400" y="4384675"/>
            <a:ext cx="9271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89" name="Rectangle 41"/>
          <p:cNvSpPr>
            <a:spLocks noChangeArrowheads="1"/>
          </p:cNvSpPr>
          <p:nvPr/>
        </p:nvSpPr>
        <p:spPr bwMode="auto">
          <a:xfrm>
            <a:off x="2905125" y="5492750"/>
            <a:ext cx="1887538" cy="514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System Page Table</a:t>
            </a:r>
          </a:p>
          <a:p>
            <a:pPr>
              <a:spcBef>
                <a:spcPct val="0"/>
              </a:spcBef>
            </a:pPr>
            <a:r>
              <a:rPr lang="en-US" altLang="ko-KR" sz="1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(in physical space)</a:t>
            </a:r>
          </a:p>
        </p:txBody>
      </p:sp>
      <p:sp>
        <p:nvSpPr>
          <p:cNvPr id="1640490" name="Line 42"/>
          <p:cNvSpPr>
            <a:spLocks noChangeShapeType="1"/>
          </p:cNvSpPr>
          <p:nvPr/>
        </p:nvSpPr>
        <p:spPr bwMode="auto">
          <a:xfrm>
            <a:off x="2133600" y="5059363"/>
            <a:ext cx="1219200" cy="392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1" name="Line 43"/>
          <p:cNvSpPr>
            <a:spLocks noChangeShapeType="1"/>
          </p:cNvSpPr>
          <p:nvPr/>
        </p:nvSpPr>
        <p:spPr bwMode="auto">
          <a:xfrm flipH="1" flipV="1">
            <a:off x="3186113" y="5059363"/>
            <a:ext cx="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2" name="Rectangle 44"/>
          <p:cNvSpPr>
            <a:spLocks noChangeArrowheads="1"/>
          </p:cNvSpPr>
          <p:nvPr/>
        </p:nvSpPr>
        <p:spPr bwMode="auto">
          <a:xfrm>
            <a:off x="703263" y="5284788"/>
            <a:ext cx="195262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System PTE Base</a:t>
            </a:r>
          </a:p>
        </p:txBody>
      </p:sp>
      <p:sp>
        <p:nvSpPr>
          <p:cNvPr id="1640493" name="Rectangle 45"/>
          <p:cNvSpPr>
            <a:spLocks noChangeArrowheads="1"/>
          </p:cNvSpPr>
          <p:nvPr/>
        </p:nvSpPr>
        <p:spPr bwMode="auto">
          <a:xfrm>
            <a:off x="3352800" y="4765675"/>
            <a:ext cx="914400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4" name="Rectangle 46"/>
          <p:cNvSpPr>
            <a:spLocks noChangeArrowheads="1"/>
          </p:cNvSpPr>
          <p:nvPr/>
        </p:nvSpPr>
        <p:spPr bwMode="auto">
          <a:xfrm>
            <a:off x="3352800" y="4537075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5" name="Rectangle 47" descr="Wide upward diagonal"/>
          <p:cNvSpPr>
            <a:spLocks noChangeArrowheads="1"/>
          </p:cNvSpPr>
          <p:nvPr/>
        </p:nvSpPr>
        <p:spPr bwMode="auto">
          <a:xfrm>
            <a:off x="3352800" y="5222875"/>
            <a:ext cx="914400" cy="2286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6" name="Rectangle 48"/>
          <p:cNvSpPr>
            <a:spLocks noChangeArrowheads="1"/>
          </p:cNvSpPr>
          <p:nvPr/>
        </p:nvSpPr>
        <p:spPr bwMode="auto">
          <a:xfrm>
            <a:off x="3352800" y="4994275"/>
            <a:ext cx="914400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7" name="Rectangle 49" descr="40%"/>
          <p:cNvSpPr>
            <a:spLocks noChangeArrowheads="1"/>
          </p:cNvSpPr>
          <p:nvPr/>
        </p:nvSpPr>
        <p:spPr bwMode="auto">
          <a:xfrm>
            <a:off x="3352800" y="4994275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8" name="Rectangle 50" descr="40%"/>
          <p:cNvSpPr>
            <a:spLocks noChangeArrowheads="1"/>
          </p:cNvSpPr>
          <p:nvPr/>
        </p:nvSpPr>
        <p:spPr bwMode="auto">
          <a:xfrm>
            <a:off x="3352800" y="4549775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99" name="Rectangle 51" descr="40%"/>
          <p:cNvSpPr>
            <a:spLocks noChangeArrowheads="1"/>
          </p:cNvSpPr>
          <p:nvPr/>
        </p:nvSpPr>
        <p:spPr bwMode="auto">
          <a:xfrm>
            <a:off x="1219200" y="4945063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500" name="Line 52"/>
          <p:cNvSpPr>
            <a:spLocks noChangeShapeType="1"/>
          </p:cNvSpPr>
          <p:nvPr/>
        </p:nvSpPr>
        <p:spPr bwMode="auto">
          <a:xfrm flipV="1">
            <a:off x="4267200" y="4618038"/>
            <a:ext cx="2058988" cy="523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501" name="Line 53"/>
          <p:cNvSpPr>
            <a:spLocks noChangeShapeType="1"/>
          </p:cNvSpPr>
          <p:nvPr/>
        </p:nvSpPr>
        <p:spPr bwMode="auto">
          <a:xfrm flipV="1">
            <a:off x="4267200" y="2370138"/>
            <a:ext cx="2058988" cy="269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502" name="Line 54"/>
          <p:cNvSpPr>
            <a:spLocks noChangeShapeType="1"/>
          </p:cNvSpPr>
          <p:nvPr/>
        </p:nvSpPr>
        <p:spPr bwMode="auto">
          <a:xfrm>
            <a:off x="4267200" y="4870450"/>
            <a:ext cx="2058988" cy="15462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5243-848A-B64E-9286-0A37CBB378A8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3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700" y="165100"/>
            <a:ext cx="71628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Hierarchical Page Table Walk: SPARC v8</a:t>
            </a:r>
          </a:p>
        </p:txBody>
      </p:sp>
      <p:grpSp>
        <p:nvGrpSpPr>
          <p:cNvPr id="2" name="Group 50"/>
          <p:cNvGrpSpPr/>
          <p:nvPr/>
        </p:nvGrpSpPr>
        <p:grpSpPr>
          <a:xfrm>
            <a:off x="190500" y="1371600"/>
            <a:ext cx="8724900" cy="4495800"/>
            <a:chOff x="190500" y="1371600"/>
            <a:chExt cx="8724900" cy="4495800"/>
          </a:xfrm>
        </p:grpSpPr>
        <p:sp>
          <p:nvSpPr>
            <p:cNvPr id="1638403" name="Rectangle 3"/>
            <p:cNvSpPr>
              <a:spLocks noChangeArrowheads="1"/>
            </p:cNvSpPr>
            <p:nvPr/>
          </p:nvSpPr>
          <p:spPr bwMode="auto">
            <a:xfrm>
              <a:off x="4483100" y="5202238"/>
              <a:ext cx="4432300" cy="5778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31 			      11          0</a:t>
              </a:r>
            </a:p>
          </p:txBody>
        </p:sp>
        <p:sp>
          <p:nvSpPr>
            <p:cNvPr id="1638404" name="Rectangle 4"/>
            <p:cNvSpPr>
              <a:spLocks noChangeArrowheads="1"/>
            </p:cNvSpPr>
            <p:nvPr/>
          </p:nvSpPr>
          <p:spPr bwMode="auto">
            <a:xfrm>
              <a:off x="4522788" y="5503863"/>
              <a:ext cx="3249612" cy="355600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05" name="Rectangle 5"/>
            <p:cNvSpPr>
              <a:spLocks noChangeArrowheads="1"/>
            </p:cNvSpPr>
            <p:nvPr/>
          </p:nvSpPr>
          <p:spPr bwMode="auto">
            <a:xfrm>
              <a:off x="4510088" y="5495925"/>
              <a:ext cx="4176712" cy="3556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06" name="Rectangle 6"/>
            <p:cNvSpPr>
              <a:spLocks noChangeArrowheads="1"/>
            </p:cNvSpPr>
            <p:nvPr/>
          </p:nvSpPr>
          <p:spPr bwMode="auto">
            <a:xfrm>
              <a:off x="2679700" y="1371600"/>
              <a:ext cx="3416300" cy="355600"/>
            </a:xfrm>
            <a:prstGeom prst="rect">
              <a:avLst/>
            </a:prstGeom>
            <a:solidFill>
              <a:srgbClr val="FFCC66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07" name="Rectangle 7"/>
            <p:cNvSpPr>
              <a:spLocks noChangeArrowheads="1"/>
            </p:cNvSpPr>
            <p:nvPr/>
          </p:nvSpPr>
          <p:spPr bwMode="auto">
            <a:xfrm>
              <a:off x="533400" y="1397000"/>
              <a:ext cx="2119313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Virtual Address</a:t>
              </a:r>
            </a:p>
          </p:txBody>
        </p:sp>
        <p:sp>
          <p:nvSpPr>
            <p:cNvPr id="1638408" name="Rectangle 8"/>
            <p:cNvSpPr>
              <a:spLocks noChangeArrowheads="1"/>
            </p:cNvSpPr>
            <p:nvPr/>
          </p:nvSpPr>
          <p:spPr bwMode="auto">
            <a:xfrm>
              <a:off x="2689225" y="1376363"/>
              <a:ext cx="4546600" cy="3556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09" name="Line 9"/>
            <p:cNvSpPr>
              <a:spLocks noChangeShapeType="1"/>
            </p:cNvSpPr>
            <p:nvPr/>
          </p:nvSpPr>
          <p:spPr bwMode="auto">
            <a:xfrm>
              <a:off x="6105525" y="1376363"/>
              <a:ext cx="0" cy="355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10" name="Line 10"/>
            <p:cNvSpPr>
              <a:spLocks noChangeShapeType="1"/>
            </p:cNvSpPr>
            <p:nvPr/>
          </p:nvSpPr>
          <p:spPr bwMode="auto">
            <a:xfrm>
              <a:off x="4962525" y="1376363"/>
              <a:ext cx="0" cy="355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11" name="Line 11"/>
            <p:cNvSpPr>
              <a:spLocks noChangeShapeType="1"/>
            </p:cNvSpPr>
            <p:nvPr/>
          </p:nvSpPr>
          <p:spPr bwMode="auto">
            <a:xfrm>
              <a:off x="3819525" y="1376363"/>
              <a:ext cx="0" cy="355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12" name="Rectangle 12"/>
            <p:cNvSpPr>
              <a:spLocks noChangeArrowheads="1"/>
            </p:cNvSpPr>
            <p:nvPr/>
          </p:nvSpPr>
          <p:spPr bwMode="auto">
            <a:xfrm>
              <a:off x="2674938" y="1392238"/>
              <a:ext cx="4484687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Index 1	    Index 2      Index 3       Offset</a:t>
              </a:r>
            </a:p>
          </p:txBody>
        </p:sp>
        <p:sp>
          <p:nvSpPr>
            <p:cNvPr id="1638413" name="Rectangle 13"/>
            <p:cNvSpPr>
              <a:spLocks noChangeArrowheads="1"/>
            </p:cNvSpPr>
            <p:nvPr/>
          </p:nvSpPr>
          <p:spPr bwMode="auto">
            <a:xfrm>
              <a:off x="2586038" y="1730375"/>
              <a:ext cx="4700587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31         23            17             11             0</a:t>
              </a:r>
            </a:p>
          </p:txBody>
        </p:sp>
        <p:sp>
          <p:nvSpPr>
            <p:cNvPr id="1638414" name="Rectangle 14"/>
            <p:cNvSpPr>
              <a:spLocks noChangeArrowheads="1"/>
            </p:cNvSpPr>
            <p:nvPr/>
          </p:nvSpPr>
          <p:spPr bwMode="auto">
            <a:xfrm>
              <a:off x="203200" y="1970088"/>
              <a:ext cx="1044575" cy="84772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Context</a:t>
              </a:r>
            </a:p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Table</a:t>
              </a:r>
            </a:p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Register</a:t>
              </a:r>
            </a:p>
          </p:txBody>
        </p:sp>
        <p:sp>
          <p:nvSpPr>
            <p:cNvPr id="1638415" name="Rectangle 15"/>
            <p:cNvSpPr>
              <a:spLocks noChangeArrowheads="1"/>
            </p:cNvSpPr>
            <p:nvPr/>
          </p:nvSpPr>
          <p:spPr bwMode="auto">
            <a:xfrm>
              <a:off x="190500" y="2984500"/>
              <a:ext cx="1044575" cy="6032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Context</a:t>
              </a:r>
            </a:p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Register</a:t>
              </a:r>
            </a:p>
          </p:txBody>
        </p:sp>
        <p:sp>
          <p:nvSpPr>
            <p:cNvPr id="1638416" name="Rectangle 16"/>
            <p:cNvSpPr>
              <a:spLocks noChangeArrowheads="1"/>
            </p:cNvSpPr>
            <p:nvPr/>
          </p:nvSpPr>
          <p:spPr bwMode="auto">
            <a:xfrm>
              <a:off x="1622425" y="2366963"/>
              <a:ext cx="889000" cy="1270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17" name="Line 17"/>
            <p:cNvSpPr>
              <a:spLocks noChangeShapeType="1"/>
            </p:cNvSpPr>
            <p:nvPr/>
          </p:nvSpPr>
          <p:spPr bwMode="auto">
            <a:xfrm>
              <a:off x="1622425" y="28876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18" name="Line 18"/>
            <p:cNvSpPr>
              <a:spLocks noChangeShapeType="1"/>
            </p:cNvSpPr>
            <p:nvPr/>
          </p:nvSpPr>
          <p:spPr bwMode="auto">
            <a:xfrm>
              <a:off x="1622425" y="31162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19" name="Rectangle 19"/>
            <p:cNvSpPr>
              <a:spLocks noChangeArrowheads="1"/>
            </p:cNvSpPr>
            <p:nvPr/>
          </p:nvSpPr>
          <p:spPr bwMode="auto">
            <a:xfrm>
              <a:off x="1565275" y="2835275"/>
              <a:ext cx="958850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root ptr</a:t>
              </a:r>
            </a:p>
          </p:txBody>
        </p:sp>
        <p:sp>
          <p:nvSpPr>
            <p:cNvPr id="1638420" name="Line 20"/>
            <p:cNvSpPr>
              <a:spLocks noChangeShapeType="1"/>
            </p:cNvSpPr>
            <p:nvPr/>
          </p:nvSpPr>
          <p:spPr bwMode="auto">
            <a:xfrm>
              <a:off x="1241425" y="2430463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1" name="Line 21"/>
            <p:cNvSpPr>
              <a:spLocks noChangeShapeType="1"/>
            </p:cNvSpPr>
            <p:nvPr/>
          </p:nvSpPr>
          <p:spPr bwMode="auto">
            <a:xfrm>
              <a:off x="1241425" y="3040063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2" name="Rectangle 22"/>
            <p:cNvSpPr>
              <a:spLocks noChangeArrowheads="1"/>
            </p:cNvSpPr>
            <p:nvPr/>
          </p:nvSpPr>
          <p:spPr bwMode="auto">
            <a:xfrm>
              <a:off x="3222625" y="2900363"/>
              <a:ext cx="889000" cy="1270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3" name="Line 23"/>
            <p:cNvSpPr>
              <a:spLocks noChangeShapeType="1"/>
            </p:cNvSpPr>
            <p:nvPr/>
          </p:nvSpPr>
          <p:spPr bwMode="auto">
            <a:xfrm>
              <a:off x="3222625" y="35734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4" name="Line 24"/>
            <p:cNvSpPr>
              <a:spLocks noChangeShapeType="1"/>
            </p:cNvSpPr>
            <p:nvPr/>
          </p:nvSpPr>
          <p:spPr bwMode="auto">
            <a:xfrm>
              <a:off x="3222625" y="38020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5" name="Rectangle 25"/>
            <p:cNvSpPr>
              <a:spLocks noChangeArrowheads="1"/>
            </p:cNvSpPr>
            <p:nvPr/>
          </p:nvSpPr>
          <p:spPr bwMode="auto">
            <a:xfrm>
              <a:off x="3424238" y="3521075"/>
              <a:ext cx="550862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PTP</a:t>
              </a:r>
            </a:p>
          </p:txBody>
        </p:sp>
        <p:sp>
          <p:nvSpPr>
            <p:cNvPr id="1638426" name="Line 26"/>
            <p:cNvSpPr>
              <a:spLocks noChangeShapeType="1"/>
            </p:cNvSpPr>
            <p:nvPr/>
          </p:nvSpPr>
          <p:spPr bwMode="auto">
            <a:xfrm>
              <a:off x="2536825" y="2963863"/>
              <a:ext cx="660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7" name="Line 27"/>
            <p:cNvSpPr>
              <a:spLocks noChangeShapeType="1"/>
            </p:cNvSpPr>
            <p:nvPr/>
          </p:nvSpPr>
          <p:spPr bwMode="auto">
            <a:xfrm>
              <a:off x="4137025" y="3649663"/>
              <a:ext cx="508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8" name="Rectangle 28"/>
            <p:cNvSpPr>
              <a:spLocks noChangeArrowheads="1"/>
            </p:cNvSpPr>
            <p:nvPr/>
          </p:nvSpPr>
          <p:spPr bwMode="auto">
            <a:xfrm>
              <a:off x="4670425" y="3586163"/>
              <a:ext cx="889000" cy="101123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29" name="Line 29"/>
            <p:cNvSpPr>
              <a:spLocks noChangeShapeType="1"/>
            </p:cNvSpPr>
            <p:nvPr/>
          </p:nvSpPr>
          <p:spPr bwMode="auto">
            <a:xfrm>
              <a:off x="4670425" y="38782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30" name="Line 30"/>
            <p:cNvSpPr>
              <a:spLocks noChangeShapeType="1"/>
            </p:cNvSpPr>
            <p:nvPr/>
          </p:nvSpPr>
          <p:spPr bwMode="auto">
            <a:xfrm>
              <a:off x="4670425" y="41068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31" name="Rectangle 31"/>
            <p:cNvSpPr>
              <a:spLocks noChangeArrowheads="1"/>
            </p:cNvSpPr>
            <p:nvPr/>
          </p:nvSpPr>
          <p:spPr bwMode="auto">
            <a:xfrm>
              <a:off x="4872038" y="3819525"/>
              <a:ext cx="550862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PTP</a:t>
              </a:r>
            </a:p>
          </p:txBody>
        </p:sp>
        <p:sp>
          <p:nvSpPr>
            <p:cNvPr id="1638432" name="Line 32"/>
            <p:cNvSpPr>
              <a:spLocks noChangeShapeType="1"/>
            </p:cNvSpPr>
            <p:nvPr/>
          </p:nvSpPr>
          <p:spPr bwMode="auto">
            <a:xfrm>
              <a:off x="5584825" y="3954463"/>
              <a:ext cx="508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33" name="Rectangle 33"/>
            <p:cNvSpPr>
              <a:spLocks noChangeArrowheads="1"/>
            </p:cNvSpPr>
            <p:nvPr/>
          </p:nvSpPr>
          <p:spPr bwMode="auto">
            <a:xfrm>
              <a:off x="6118225" y="3890963"/>
              <a:ext cx="889000" cy="108743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34" name="Line 34"/>
            <p:cNvSpPr>
              <a:spLocks noChangeShapeType="1"/>
            </p:cNvSpPr>
            <p:nvPr/>
          </p:nvSpPr>
          <p:spPr bwMode="auto">
            <a:xfrm>
              <a:off x="6118225" y="45640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35" name="Line 35"/>
            <p:cNvSpPr>
              <a:spLocks noChangeShapeType="1"/>
            </p:cNvSpPr>
            <p:nvPr/>
          </p:nvSpPr>
          <p:spPr bwMode="auto">
            <a:xfrm>
              <a:off x="6118225" y="4792663"/>
              <a:ext cx="88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36" name="Rectangle 36"/>
            <p:cNvSpPr>
              <a:spLocks noChangeArrowheads="1"/>
            </p:cNvSpPr>
            <p:nvPr/>
          </p:nvSpPr>
          <p:spPr bwMode="auto">
            <a:xfrm>
              <a:off x="6310313" y="4510088"/>
              <a:ext cx="557212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PTE</a:t>
              </a:r>
            </a:p>
          </p:txBody>
        </p:sp>
        <p:sp>
          <p:nvSpPr>
            <p:cNvPr id="1638437" name="Rectangle 37"/>
            <p:cNvSpPr>
              <a:spLocks noChangeArrowheads="1"/>
            </p:cNvSpPr>
            <p:nvPr/>
          </p:nvSpPr>
          <p:spPr bwMode="auto">
            <a:xfrm>
              <a:off x="1371600" y="2009775"/>
              <a:ext cx="1598613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Context Table</a:t>
              </a:r>
            </a:p>
          </p:txBody>
        </p:sp>
        <p:sp>
          <p:nvSpPr>
            <p:cNvPr id="1638438" name="Rectangle 38"/>
            <p:cNvSpPr>
              <a:spLocks noChangeArrowheads="1"/>
            </p:cNvSpPr>
            <p:nvPr/>
          </p:nvSpPr>
          <p:spPr bwMode="auto">
            <a:xfrm>
              <a:off x="3119438" y="2560638"/>
              <a:ext cx="1046162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L1 Table</a:t>
              </a:r>
            </a:p>
          </p:txBody>
        </p:sp>
        <p:sp>
          <p:nvSpPr>
            <p:cNvPr id="1638439" name="Rectangle 39"/>
            <p:cNvSpPr>
              <a:spLocks noChangeArrowheads="1"/>
            </p:cNvSpPr>
            <p:nvPr/>
          </p:nvSpPr>
          <p:spPr bwMode="auto">
            <a:xfrm>
              <a:off x="4567238" y="3246438"/>
              <a:ext cx="1046162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L2 Table</a:t>
              </a:r>
            </a:p>
          </p:txBody>
        </p:sp>
        <p:sp>
          <p:nvSpPr>
            <p:cNvPr id="1638440" name="Rectangle 40"/>
            <p:cNvSpPr>
              <a:spLocks noChangeArrowheads="1"/>
            </p:cNvSpPr>
            <p:nvPr/>
          </p:nvSpPr>
          <p:spPr bwMode="auto">
            <a:xfrm>
              <a:off x="6015038" y="3551238"/>
              <a:ext cx="1046162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L3 Table</a:t>
              </a:r>
            </a:p>
          </p:txBody>
        </p:sp>
        <p:sp>
          <p:nvSpPr>
            <p:cNvPr id="1638441" name="Freeform 41"/>
            <p:cNvSpPr>
              <a:spLocks/>
            </p:cNvSpPr>
            <p:nvPr/>
          </p:nvSpPr>
          <p:spPr bwMode="auto">
            <a:xfrm>
              <a:off x="2905125" y="1744663"/>
              <a:ext cx="306388" cy="1906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00"/>
                </a:cxn>
                <a:cxn ang="0">
                  <a:pos x="192" y="1200"/>
                </a:cxn>
              </a:cxnLst>
              <a:rect l="0" t="0" r="r" b="b"/>
              <a:pathLst>
                <a:path w="193" h="1201">
                  <a:moveTo>
                    <a:pt x="0" y="0"/>
                  </a:moveTo>
                  <a:lnTo>
                    <a:pt x="0" y="1200"/>
                  </a:lnTo>
                  <a:lnTo>
                    <a:pt x="192" y="120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42" name="Freeform 42"/>
            <p:cNvSpPr>
              <a:spLocks/>
            </p:cNvSpPr>
            <p:nvPr/>
          </p:nvSpPr>
          <p:spPr bwMode="auto">
            <a:xfrm>
              <a:off x="4276725" y="1744663"/>
              <a:ext cx="382588" cy="22113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392"/>
                </a:cxn>
                <a:cxn ang="0">
                  <a:pos x="240" y="1392"/>
                </a:cxn>
              </a:cxnLst>
              <a:rect l="0" t="0" r="r" b="b"/>
              <a:pathLst>
                <a:path w="241" h="1393">
                  <a:moveTo>
                    <a:pt x="0" y="0"/>
                  </a:moveTo>
                  <a:lnTo>
                    <a:pt x="0" y="1392"/>
                  </a:lnTo>
                  <a:lnTo>
                    <a:pt x="240" y="139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43" name="Freeform 43"/>
            <p:cNvSpPr>
              <a:spLocks/>
            </p:cNvSpPr>
            <p:nvPr/>
          </p:nvSpPr>
          <p:spPr bwMode="auto">
            <a:xfrm>
              <a:off x="5724525" y="1744663"/>
              <a:ext cx="382588" cy="28971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24"/>
                </a:cxn>
                <a:cxn ang="0">
                  <a:pos x="240" y="1824"/>
                </a:cxn>
              </a:cxnLst>
              <a:rect l="0" t="0" r="r" b="b"/>
              <a:pathLst>
                <a:path w="241" h="1825">
                  <a:moveTo>
                    <a:pt x="0" y="0"/>
                  </a:moveTo>
                  <a:lnTo>
                    <a:pt x="0" y="1824"/>
                  </a:lnTo>
                  <a:lnTo>
                    <a:pt x="240" y="182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44" name="Rectangle 44"/>
            <p:cNvSpPr>
              <a:spLocks noChangeArrowheads="1"/>
            </p:cNvSpPr>
            <p:nvPr/>
          </p:nvSpPr>
          <p:spPr bwMode="auto">
            <a:xfrm>
              <a:off x="2109788" y="5453063"/>
              <a:ext cx="2305050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Physical Address</a:t>
              </a:r>
            </a:p>
          </p:txBody>
        </p:sp>
        <p:sp>
          <p:nvSpPr>
            <p:cNvPr id="1638445" name="Rectangle 45"/>
            <p:cNvSpPr>
              <a:spLocks noChangeArrowheads="1"/>
            </p:cNvSpPr>
            <p:nvPr/>
          </p:nvSpPr>
          <p:spPr bwMode="auto">
            <a:xfrm>
              <a:off x="5343525" y="5511800"/>
              <a:ext cx="3262313" cy="3333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>
                  <a:latin typeface="Verdana" charset="0"/>
                  <a:ea typeface="굴림" charset="-127"/>
                  <a:cs typeface="굴림" charset="-127"/>
                </a:rPr>
                <a:t>PPN		         Offset</a:t>
              </a:r>
            </a:p>
          </p:txBody>
        </p:sp>
        <p:sp>
          <p:nvSpPr>
            <p:cNvPr id="1638446" name="Line 46"/>
            <p:cNvSpPr>
              <a:spLocks noChangeShapeType="1"/>
            </p:cNvSpPr>
            <p:nvPr/>
          </p:nvSpPr>
          <p:spPr bwMode="auto">
            <a:xfrm>
              <a:off x="7772400" y="5511800"/>
              <a:ext cx="0" cy="355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47" name="Freeform 47"/>
            <p:cNvSpPr>
              <a:spLocks/>
            </p:cNvSpPr>
            <p:nvPr/>
          </p:nvSpPr>
          <p:spPr bwMode="auto">
            <a:xfrm>
              <a:off x="6553200" y="1730375"/>
              <a:ext cx="1743075" cy="37385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76"/>
                </a:cxn>
                <a:cxn ang="0">
                  <a:pos x="1104" y="576"/>
                </a:cxn>
                <a:cxn ang="0">
                  <a:pos x="1104" y="2592"/>
                </a:cxn>
              </a:cxnLst>
              <a:rect l="0" t="0" r="r" b="b"/>
              <a:pathLst>
                <a:path w="1105" h="2593">
                  <a:moveTo>
                    <a:pt x="0" y="0"/>
                  </a:moveTo>
                  <a:lnTo>
                    <a:pt x="0" y="576"/>
                  </a:lnTo>
                  <a:lnTo>
                    <a:pt x="1104" y="576"/>
                  </a:lnTo>
                  <a:lnTo>
                    <a:pt x="1104" y="259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448" name="Freeform 48"/>
            <p:cNvSpPr>
              <a:spLocks/>
            </p:cNvSpPr>
            <p:nvPr/>
          </p:nvSpPr>
          <p:spPr bwMode="auto">
            <a:xfrm>
              <a:off x="5715000" y="4716463"/>
              <a:ext cx="1687513" cy="795337"/>
            </a:xfrm>
            <a:custGeom>
              <a:avLst/>
              <a:gdLst/>
              <a:ahLst/>
              <a:cxnLst>
                <a:cxn ang="0">
                  <a:pos x="816" y="0"/>
                </a:cxn>
                <a:cxn ang="0">
                  <a:pos x="1056" y="0"/>
                </a:cxn>
                <a:cxn ang="0">
                  <a:pos x="1056" y="480"/>
                </a:cxn>
                <a:cxn ang="0">
                  <a:pos x="0" y="480"/>
                </a:cxn>
                <a:cxn ang="0">
                  <a:pos x="0" y="720"/>
                </a:cxn>
              </a:cxnLst>
              <a:rect l="0" t="0" r="r" b="b"/>
              <a:pathLst>
                <a:path w="1057" h="721">
                  <a:moveTo>
                    <a:pt x="816" y="0"/>
                  </a:moveTo>
                  <a:lnTo>
                    <a:pt x="1056" y="0"/>
                  </a:lnTo>
                  <a:lnTo>
                    <a:pt x="1056" y="480"/>
                  </a:lnTo>
                  <a:lnTo>
                    <a:pt x="0" y="480"/>
                  </a:lnTo>
                  <a:lnTo>
                    <a:pt x="0" y="72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38449" name="Rectangle 49"/>
          <p:cNvSpPr>
            <a:spLocks noChangeArrowheads="1"/>
          </p:cNvSpPr>
          <p:nvPr/>
        </p:nvSpPr>
        <p:spPr bwMode="auto">
          <a:xfrm>
            <a:off x="457200" y="6019800"/>
            <a:ext cx="8256588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MMU does this table walk in hardware on a TLB miss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9225A-39C5-FD43-B6C6-B620D9213523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42498" name="Line 2"/>
          <p:cNvSpPr>
            <a:spLocks noChangeShapeType="1"/>
          </p:cNvSpPr>
          <p:nvPr/>
        </p:nvSpPr>
        <p:spPr bwMode="auto">
          <a:xfrm>
            <a:off x="2057400" y="5727700"/>
            <a:ext cx="0" cy="4572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499" name="Freeform 3"/>
          <p:cNvSpPr>
            <a:spLocks/>
          </p:cNvSpPr>
          <p:nvPr/>
        </p:nvSpPr>
        <p:spPr bwMode="auto">
          <a:xfrm>
            <a:off x="1295400" y="5203825"/>
            <a:ext cx="2667000" cy="981075"/>
          </a:xfrm>
          <a:custGeom>
            <a:avLst/>
            <a:gdLst/>
            <a:ahLst/>
            <a:cxnLst>
              <a:cxn ang="0">
                <a:pos x="1860" y="0"/>
              </a:cxn>
              <a:cxn ang="0">
                <a:pos x="1860" y="570"/>
              </a:cxn>
              <a:cxn ang="0">
                <a:pos x="60" y="564"/>
              </a:cxn>
              <a:cxn ang="0">
                <a:pos x="24" y="558"/>
              </a:cxn>
              <a:cxn ang="0">
                <a:pos x="0" y="558"/>
              </a:cxn>
            </a:cxnLst>
            <a:rect l="0" t="0" r="r" b="b"/>
            <a:pathLst>
              <a:path w="1860" h="570">
                <a:moveTo>
                  <a:pt x="1860" y="0"/>
                </a:moveTo>
                <a:lnTo>
                  <a:pt x="1860" y="570"/>
                </a:lnTo>
                <a:lnTo>
                  <a:pt x="60" y="564"/>
                </a:lnTo>
                <a:lnTo>
                  <a:pt x="24" y="558"/>
                </a:lnTo>
                <a:lnTo>
                  <a:pt x="0" y="558"/>
                </a:ln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282575" y="14287"/>
            <a:ext cx="6454775" cy="1128713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굴림" charset="-127"/>
              </a:rPr>
              <a:t>Address Translation:</a:t>
            </a:r>
            <a:br>
              <a:rPr lang="en-US" altLang="ko-KR" dirty="0">
                <a:ea typeface="굴림" charset="-127"/>
                <a:cs typeface="굴림" charset="-127"/>
              </a:rPr>
            </a:br>
            <a:r>
              <a:rPr lang="en-US" altLang="ko-KR" sz="2800" i="1" dirty="0">
                <a:ea typeface="굴림" charset="-127"/>
                <a:cs typeface="굴림" charset="-127"/>
              </a:rPr>
              <a:t>putting it all together</a:t>
            </a:r>
            <a:endParaRPr lang="en-US" altLang="ko-KR" sz="4000" dirty="0">
              <a:ea typeface="굴림" charset="-127"/>
              <a:cs typeface="굴림" charset="-127"/>
            </a:endParaRPr>
          </a:p>
        </p:txBody>
      </p:sp>
      <p:sp>
        <p:nvSpPr>
          <p:cNvPr id="1642501" name="Rectangle 5"/>
          <p:cNvSpPr>
            <a:spLocks noChangeArrowheads="1"/>
          </p:cNvSpPr>
          <p:nvPr/>
        </p:nvSpPr>
        <p:spPr bwMode="auto">
          <a:xfrm>
            <a:off x="3048000" y="1077913"/>
            <a:ext cx="250666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</a:p>
        </p:txBody>
      </p:sp>
      <p:sp>
        <p:nvSpPr>
          <p:cNvPr id="1642502" name="Rectangle 6"/>
          <p:cNvSpPr>
            <a:spLocks noChangeArrowheads="1"/>
          </p:cNvSpPr>
          <p:nvPr/>
        </p:nvSpPr>
        <p:spPr bwMode="auto">
          <a:xfrm>
            <a:off x="3576638" y="1844675"/>
            <a:ext cx="1309687" cy="844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TLB</a:t>
            </a:r>
          </a:p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Lookup</a:t>
            </a:r>
          </a:p>
        </p:txBody>
      </p:sp>
      <p:sp>
        <p:nvSpPr>
          <p:cNvPr id="1642503" name="Rectangle 7" descr="90%"/>
          <p:cNvSpPr>
            <a:spLocks noChangeArrowheads="1"/>
          </p:cNvSpPr>
          <p:nvPr/>
        </p:nvSpPr>
        <p:spPr bwMode="auto">
          <a:xfrm>
            <a:off x="1636713" y="3297238"/>
            <a:ext cx="1814512" cy="84455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Page Table</a:t>
            </a:r>
          </a:p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Walk</a:t>
            </a:r>
          </a:p>
        </p:txBody>
      </p:sp>
      <p:sp>
        <p:nvSpPr>
          <p:cNvPr id="1642504" name="Rectangle 8" descr="90%"/>
          <p:cNvSpPr>
            <a:spLocks noChangeArrowheads="1"/>
          </p:cNvSpPr>
          <p:nvPr/>
        </p:nvSpPr>
        <p:spPr bwMode="auto">
          <a:xfrm>
            <a:off x="3048000" y="5041900"/>
            <a:ext cx="1916113" cy="479425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Update TLB</a:t>
            </a:r>
          </a:p>
        </p:txBody>
      </p:sp>
      <p:sp>
        <p:nvSpPr>
          <p:cNvPr id="1642505" name="Rectangle 9"/>
          <p:cNvSpPr>
            <a:spLocks noChangeArrowheads="1"/>
          </p:cNvSpPr>
          <p:nvPr/>
        </p:nvSpPr>
        <p:spPr bwMode="auto">
          <a:xfrm>
            <a:off x="609600" y="4965700"/>
            <a:ext cx="2286000" cy="693738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Page Fault</a:t>
            </a:r>
            <a:endParaRPr lang="en-US" altLang="ko-KR" sz="2000">
              <a:latin typeface="Verdana" charset="0"/>
              <a:ea typeface="굴림" charset="-127"/>
              <a:cs typeface="굴림" charset="-127"/>
            </a:endParaRPr>
          </a:p>
          <a:p>
            <a:pPr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(OS loads page)</a:t>
            </a:r>
          </a:p>
        </p:txBody>
      </p:sp>
      <p:sp>
        <p:nvSpPr>
          <p:cNvPr id="1642506" name="Rectangle 10"/>
          <p:cNvSpPr>
            <a:spLocks noChangeArrowheads="1"/>
          </p:cNvSpPr>
          <p:nvPr/>
        </p:nvSpPr>
        <p:spPr bwMode="auto">
          <a:xfrm>
            <a:off x="5375275" y="3300413"/>
            <a:ext cx="1490663" cy="7239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Protection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Check</a:t>
            </a:r>
          </a:p>
        </p:txBody>
      </p:sp>
      <p:sp>
        <p:nvSpPr>
          <p:cNvPr id="1642507" name="Rectangle 11"/>
          <p:cNvSpPr>
            <a:spLocks noChangeArrowheads="1"/>
          </p:cNvSpPr>
          <p:nvPr/>
        </p:nvSpPr>
        <p:spPr bwMode="auto">
          <a:xfrm>
            <a:off x="7469188" y="5021263"/>
            <a:ext cx="1354137" cy="9731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Address</a:t>
            </a:r>
          </a:p>
          <a:p>
            <a:pPr>
              <a:spcBef>
                <a:spcPct val="0"/>
              </a:spcBef>
            </a:pPr>
            <a:r>
              <a:rPr lang="en-US" altLang="ko-KR" sz="18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(to cache)</a:t>
            </a:r>
          </a:p>
        </p:txBody>
      </p:sp>
      <p:sp>
        <p:nvSpPr>
          <p:cNvPr id="1642508" name="Line 12"/>
          <p:cNvSpPr>
            <a:spLocks noChangeShapeType="1"/>
          </p:cNvSpPr>
          <p:nvPr/>
        </p:nvSpPr>
        <p:spPr bwMode="auto">
          <a:xfrm>
            <a:off x="4160838" y="1508125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09" name="Freeform 13"/>
          <p:cNvSpPr>
            <a:spLocks/>
          </p:cNvSpPr>
          <p:nvPr/>
        </p:nvSpPr>
        <p:spPr bwMode="auto">
          <a:xfrm>
            <a:off x="2565400" y="2692400"/>
            <a:ext cx="1576388" cy="612775"/>
          </a:xfrm>
          <a:custGeom>
            <a:avLst/>
            <a:gdLst/>
            <a:ahLst/>
            <a:cxnLst>
              <a:cxn ang="0">
                <a:pos x="992" y="0"/>
              </a:cxn>
              <a:cxn ang="0">
                <a:pos x="992" y="136"/>
              </a:cxn>
              <a:cxn ang="0">
                <a:pos x="0" y="369"/>
              </a:cxn>
            </a:cxnLst>
            <a:rect l="0" t="0" r="r" b="b"/>
            <a:pathLst>
              <a:path w="993" h="370">
                <a:moveTo>
                  <a:pt x="992" y="0"/>
                </a:moveTo>
                <a:lnTo>
                  <a:pt x="992" y="136"/>
                </a:lnTo>
                <a:lnTo>
                  <a:pt x="0" y="369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10" name="Line 14"/>
          <p:cNvSpPr>
            <a:spLocks noChangeShapeType="1"/>
          </p:cNvSpPr>
          <p:nvPr/>
        </p:nvSpPr>
        <p:spPr bwMode="auto">
          <a:xfrm>
            <a:off x="4141788" y="2933700"/>
            <a:ext cx="2024062" cy="369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11" name="Rectangle 15"/>
          <p:cNvSpPr>
            <a:spLocks noChangeArrowheads="1"/>
          </p:cNvSpPr>
          <p:nvPr/>
        </p:nvSpPr>
        <p:spPr bwMode="auto">
          <a:xfrm>
            <a:off x="2786063" y="2749550"/>
            <a:ext cx="7048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miss</a:t>
            </a:r>
          </a:p>
        </p:txBody>
      </p:sp>
      <p:sp>
        <p:nvSpPr>
          <p:cNvPr id="1642512" name="Rectangle 16"/>
          <p:cNvSpPr>
            <a:spLocks noChangeArrowheads="1"/>
          </p:cNvSpPr>
          <p:nvPr/>
        </p:nvSpPr>
        <p:spPr bwMode="auto">
          <a:xfrm>
            <a:off x="5008563" y="2760663"/>
            <a:ext cx="477837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hit</a:t>
            </a:r>
          </a:p>
        </p:txBody>
      </p:sp>
      <p:sp>
        <p:nvSpPr>
          <p:cNvPr id="1642513" name="Freeform 17"/>
          <p:cNvSpPr>
            <a:spLocks/>
          </p:cNvSpPr>
          <p:nvPr/>
        </p:nvSpPr>
        <p:spPr bwMode="auto">
          <a:xfrm>
            <a:off x="1606550" y="4149725"/>
            <a:ext cx="890588" cy="835025"/>
          </a:xfrm>
          <a:custGeom>
            <a:avLst/>
            <a:gdLst/>
            <a:ahLst/>
            <a:cxnLst>
              <a:cxn ang="0">
                <a:pos x="560" y="0"/>
              </a:cxn>
              <a:cxn ang="0">
                <a:pos x="560" y="205"/>
              </a:cxn>
              <a:cxn ang="0">
                <a:pos x="0" y="525"/>
              </a:cxn>
            </a:cxnLst>
            <a:rect l="0" t="0" r="r" b="b"/>
            <a:pathLst>
              <a:path w="561" h="526">
                <a:moveTo>
                  <a:pt x="560" y="0"/>
                </a:moveTo>
                <a:lnTo>
                  <a:pt x="560" y="205"/>
                </a:lnTo>
                <a:lnTo>
                  <a:pt x="0" y="525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14" name="Line 18"/>
          <p:cNvSpPr>
            <a:spLocks noChangeShapeType="1"/>
          </p:cNvSpPr>
          <p:nvPr/>
        </p:nvSpPr>
        <p:spPr bwMode="auto">
          <a:xfrm>
            <a:off x="2503488" y="4497388"/>
            <a:ext cx="1077912" cy="5445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15" name="Rectangle 19"/>
          <p:cNvSpPr>
            <a:spLocks noChangeArrowheads="1"/>
          </p:cNvSpPr>
          <p:nvPr/>
        </p:nvSpPr>
        <p:spPr bwMode="auto">
          <a:xfrm>
            <a:off x="628650" y="4143375"/>
            <a:ext cx="39243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ko-KR" altLang="en-US" sz="2000" b="1">
                <a:ea typeface="굴림" charset="-127"/>
                <a:cs typeface="굴림" charset="-127"/>
              </a:rPr>
              <a:t>	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the  page is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Ï</a:t>
            </a:r>
            <a:r>
              <a:rPr lang="en-US" altLang="ko-KR" sz="18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memory	         </a:t>
            </a:r>
            <a:r>
              <a:rPr lang="en-US" altLang="ko-KR" sz="20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Î</a:t>
            </a:r>
            <a:r>
              <a:rPr lang="en-US" altLang="ko-KR" sz="18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memory</a:t>
            </a:r>
          </a:p>
        </p:txBody>
      </p:sp>
      <p:sp>
        <p:nvSpPr>
          <p:cNvPr id="1642516" name="Freeform 20"/>
          <p:cNvSpPr>
            <a:spLocks/>
          </p:cNvSpPr>
          <p:nvPr/>
        </p:nvSpPr>
        <p:spPr bwMode="auto">
          <a:xfrm>
            <a:off x="5584825" y="4141788"/>
            <a:ext cx="530225" cy="842962"/>
          </a:xfrm>
          <a:custGeom>
            <a:avLst/>
            <a:gdLst/>
            <a:ahLst/>
            <a:cxnLst>
              <a:cxn ang="0">
                <a:pos x="333" y="0"/>
              </a:cxn>
              <a:cxn ang="0">
                <a:pos x="333" y="187"/>
              </a:cxn>
              <a:cxn ang="0">
                <a:pos x="0" y="505"/>
              </a:cxn>
            </a:cxnLst>
            <a:rect l="0" t="0" r="r" b="b"/>
            <a:pathLst>
              <a:path w="334" h="506">
                <a:moveTo>
                  <a:pt x="333" y="0"/>
                </a:moveTo>
                <a:lnTo>
                  <a:pt x="333" y="187"/>
                </a:lnTo>
                <a:lnTo>
                  <a:pt x="0" y="505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17" name="Line 21"/>
          <p:cNvSpPr>
            <a:spLocks noChangeShapeType="1"/>
          </p:cNvSpPr>
          <p:nvPr/>
        </p:nvSpPr>
        <p:spPr bwMode="auto">
          <a:xfrm>
            <a:off x="6113463" y="4468813"/>
            <a:ext cx="1914525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18" name="Rectangle 22"/>
          <p:cNvSpPr>
            <a:spLocks noChangeArrowheads="1"/>
          </p:cNvSpPr>
          <p:nvPr/>
        </p:nvSpPr>
        <p:spPr bwMode="auto">
          <a:xfrm>
            <a:off x="4876800" y="4356100"/>
            <a:ext cx="9461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denied</a:t>
            </a:r>
          </a:p>
        </p:txBody>
      </p:sp>
      <p:sp>
        <p:nvSpPr>
          <p:cNvPr id="1642519" name="Rectangle 23"/>
          <p:cNvSpPr>
            <a:spLocks noChangeArrowheads="1"/>
          </p:cNvSpPr>
          <p:nvPr/>
        </p:nvSpPr>
        <p:spPr bwMode="auto">
          <a:xfrm>
            <a:off x="7002463" y="4367213"/>
            <a:ext cx="130175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permitted</a:t>
            </a:r>
          </a:p>
        </p:txBody>
      </p:sp>
      <p:sp>
        <p:nvSpPr>
          <p:cNvPr id="1642520" name="Rectangle 24"/>
          <p:cNvSpPr>
            <a:spLocks noChangeArrowheads="1"/>
          </p:cNvSpPr>
          <p:nvPr/>
        </p:nvSpPr>
        <p:spPr bwMode="auto">
          <a:xfrm>
            <a:off x="5264150" y="4964113"/>
            <a:ext cx="1747838" cy="844550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Protection</a:t>
            </a:r>
          </a:p>
          <a:p>
            <a:pPr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Fault</a:t>
            </a:r>
          </a:p>
        </p:txBody>
      </p:sp>
      <p:sp>
        <p:nvSpPr>
          <p:cNvPr id="1642521" name="Rectangle 25"/>
          <p:cNvSpPr>
            <a:spLocks noChangeArrowheads="1"/>
          </p:cNvSpPr>
          <p:nvPr/>
        </p:nvSpPr>
        <p:spPr bwMode="auto">
          <a:xfrm>
            <a:off x="5551488" y="1644650"/>
            <a:ext cx="330200" cy="190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22" name="Rectangle 26" descr="90%"/>
          <p:cNvSpPr>
            <a:spLocks noChangeArrowheads="1"/>
          </p:cNvSpPr>
          <p:nvPr/>
        </p:nvSpPr>
        <p:spPr bwMode="auto">
          <a:xfrm>
            <a:off x="5551488" y="1936750"/>
            <a:ext cx="330200" cy="19050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23" name="Rectangle 27"/>
          <p:cNvSpPr>
            <a:spLocks noChangeArrowheads="1"/>
          </p:cNvSpPr>
          <p:nvPr/>
        </p:nvSpPr>
        <p:spPr bwMode="auto">
          <a:xfrm>
            <a:off x="5551488" y="2216150"/>
            <a:ext cx="330200" cy="190500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24" name="Rectangle 28"/>
          <p:cNvSpPr>
            <a:spLocks noChangeArrowheads="1"/>
          </p:cNvSpPr>
          <p:nvPr/>
        </p:nvSpPr>
        <p:spPr bwMode="auto">
          <a:xfrm>
            <a:off x="6019800" y="1536700"/>
            <a:ext cx="2644775" cy="912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hardware</a:t>
            </a:r>
          </a:p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hardware or software</a:t>
            </a:r>
          </a:p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software</a:t>
            </a:r>
          </a:p>
        </p:txBody>
      </p:sp>
      <p:sp>
        <p:nvSpPr>
          <p:cNvPr id="1642525" name="Line 29"/>
          <p:cNvSpPr>
            <a:spLocks noChangeShapeType="1"/>
          </p:cNvSpPr>
          <p:nvPr/>
        </p:nvSpPr>
        <p:spPr bwMode="auto">
          <a:xfrm flipH="1">
            <a:off x="6172200" y="5803900"/>
            <a:ext cx="152400" cy="381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26" name="Text Box 30"/>
          <p:cNvSpPr txBox="1">
            <a:spLocks noChangeArrowheads="1"/>
          </p:cNvSpPr>
          <p:nvPr/>
        </p:nvSpPr>
        <p:spPr bwMode="auto">
          <a:xfrm>
            <a:off x="4800600" y="6032500"/>
            <a:ext cx="1371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 b="1">
                <a:solidFill>
                  <a:srgbClr val="56127A"/>
                </a:solidFill>
                <a:latin typeface="Courier New" charset="0"/>
                <a:ea typeface="굴림" charset="-127"/>
                <a:cs typeface="굴림" charset="-127"/>
              </a:rPr>
              <a:t>SEGFAULT</a:t>
            </a:r>
          </a:p>
        </p:txBody>
      </p:sp>
      <p:sp>
        <p:nvSpPr>
          <p:cNvPr id="1642527" name="Text Box 31"/>
          <p:cNvSpPr txBox="1">
            <a:spLocks noChangeArrowheads="1"/>
          </p:cNvSpPr>
          <p:nvPr/>
        </p:nvSpPr>
        <p:spPr bwMode="auto">
          <a:xfrm>
            <a:off x="228600" y="5976938"/>
            <a:ext cx="104933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Where?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F7E6-37E2-E849-BC15-87FEB208C3D5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73218" name="Freeform 2"/>
          <p:cNvSpPr>
            <a:spLocks/>
          </p:cNvSpPr>
          <p:nvPr/>
        </p:nvSpPr>
        <p:spPr bwMode="auto">
          <a:xfrm>
            <a:off x="457200" y="2286000"/>
            <a:ext cx="3505200" cy="4067175"/>
          </a:xfrm>
          <a:custGeom>
            <a:avLst/>
            <a:gdLst/>
            <a:ahLst/>
            <a:cxnLst>
              <a:cxn ang="0">
                <a:pos x="2208" y="1944"/>
              </a:cxn>
              <a:cxn ang="0">
                <a:pos x="2208" y="2562"/>
              </a:cxn>
              <a:cxn ang="0">
                <a:pos x="0" y="2556"/>
              </a:cxn>
              <a:cxn ang="0">
                <a:pos x="0" y="6"/>
              </a:cxn>
              <a:cxn ang="0">
                <a:pos x="1980" y="0"/>
              </a:cxn>
            </a:cxnLst>
            <a:rect l="0" t="0" r="r" b="b"/>
            <a:pathLst>
              <a:path w="2208" h="2562">
                <a:moveTo>
                  <a:pt x="2208" y="1944"/>
                </a:moveTo>
                <a:lnTo>
                  <a:pt x="2208" y="2562"/>
                </a:lnTo>
                <a:lnTo>
                  <a:pt x="0" y="2556"/>
                </a:lnTo>
                <a:lnTo>
                  <a:pt x="0" y="6"/>
                </a:lnTo>
                <a:lnTo>
                  <a:pt x="1980" y="0"/>
                </a:ln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19" name="Line 3"/>
          <p:cNvSpPr>
            <a:spLocks noChangeShapeType="1"/>
          </p:cNvSpPr>
          <p:nvPr/>
        </p:nvSpPr>
        <p:spPr bwMode="auto">
          <a:xfrm>
            <a:off x="1676400" y="5791200"/>
            <a:ext cx="0" cy="5334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20" name="Rectangle 4"/>
          <p:cNvSpPr>
            <a:spLocks noGrp="1" noChangeArrowheads="1"/>
          </p:cNvSpPr>
          <p:nvPr>
            <p:ph type="title"/>
          </p:nvPr>
        </p:nvSpPr>
        <p:spPr>
          <a:xfrm>
            <a:off x="282575" y="63500"/>
            <a:ext cx="6454775" cy="1128713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/>
              <a:t>Address Translation:</a:t>
            </a:r>
            <a:br>
              <a:rPr lang="en-US"/>
            </a:br>
            <a:r>
              <a:rPr lang="en-US" sz="2800" i="1"/>
              <a:t>putting it all together</a:t>
            </a:r>
            <a:endParaRPr lang="en-US" sz="4000"/>
          </a:p>
        </p:txBody>
      </p:sp>
      <p:sp>
        <p:nvSpPr>
          <p:cNvPr id="1673221" name="Rectangle 5"/>
          <p:cNvSpPr>
            <a:spLocks noChangeArrowheads="1"/>
          </p:cNvSpPr>
          <p:nvPr/>
        </p:nvSpPr>
        <p:spPr bwMode="auto">
          <a:xfrm>
            <a:off x="3048000" y="1217613"/>
            <a:ext cx="2506663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Virtual Address</a:t>
            </a:r>
          </a:p>
        </p:txBody>
      </p:sp>
      <p:sp>
        <p:nvSpPr>
          <p:cNvPr id="1673222" name="Rectangle 6"/>
          <p:cNvSpPr>
            <a:spLocks noChangeArrowheads="1"/>
          </p:cNvSpPr>
          <p:nvPr/>
        </p:nvSpPr>
        <p:spPr bwMode="auto">
          <a:xfrm>
            <a:off x="3576638" y="1984375"/>
            <a:ext cx="1309687" cy="8445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TLB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Lookup</a:t>
            </a:r>
          </a:p>
        </p:txBody>
      </p:sp>
      <p:sp>
        <p:nvSpPr>
          <p:cNvPr id="1673223" name="Rectangle 7" descr="90%"/>
          <p:cNvSpPr>
            <a:spLocks noChangeArrowheads="1"/>
          </p:cNvSpPr>
          <p:nvPr/>
        </p:nvSpPr>
        <p:spPr bwMode="auto">
          <a:xfrm>
            <a:off x="1636713" y="3436938"/>
            <a:ext cx="1814512" cy="84455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Page Table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Walk</a:t>
            </a:r>
          </a:p>
        </p:txBody>
      </p:sp>
      <p:sp>
        <p:nvSpPr>
          <p:cNvPr id="1673224" name="Rectangle 8" descr="90%"/>
          <p:cNvSpPr>
            <a:spLocks noChangeArrowheads="1"/>
          </p:cNvSpPr>
          <p:nvPr/>
        </p:nvSpPr>
        <p:spPr bwMode="auto">
          <a:xfrm>
            <a:off x="3048000" y="5181600"/>
            <a:ext cx="1916113" cy="479425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Update TLB</a:t>
            </a:r>
          </a:p>
        </p:txBody>
      </p:sp>
      <p:sp>
        <p:nvSpPr>
          <p:cNvPr id="1673225" name="Rectangle 9"/>
          <p:cNvSpPr>
            <a:spLocks noChangeArrowheads="1"/>
          </p:cNvSpPr>
          <p:nvPr/>
        </p:nvSpPr>
        <p:spPr bwMode="auto">
          <a:xfrm>
            <a:off x="609600" y="5105400"/>
            <a:ext cx="2286000" cy="693738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Page Fault</a:t>
            </a:r>
            <a:endParaRPr lang="en-US" sz="20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(OS loads page)</a:t>
            </a:r>
          </a:p>
        </p:txBody>
      </p:sp>
      <p:sp>
        <p:nvSpPr>
          <p:cNvPr id="1673226" name="Rectangle 10"/>
          <p:cNvSpPr>
            <a:spLocks noChangeArrowheads="1"/>
          </p:cNvSpPr>
          <p:nvPr/>
        </p:nvSpPr>
        <p:spPr bwMode="auto">
          <a:xfrm>
            <a:off x="5375275" y="3440113"/>
            <a:ext cx="1490663" cy="7239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Protection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Check</a:t>
            </a:r>
          </a:p>
        </p:txBody>
      </p:sp>
      <p:sp>
        <p:nvSpPr>
          <p:cNvPr id="1673227" name="Rectangle 11"/>
          <p:cNvSpPr>
            <a:spLocks noChangeArrowheads="1"/>
          </p:cNvSpPr>
          <p:nvPr/>
        </p:nvSpPr>
        <p:spPr bwMode="auto">
          <a:xfrm>
            <a:off x="7469188" y="5160963"/>
            <a:ext cx="1354137" cy="9731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Physical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Address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(to cache)</a:t>
            </a:r>
          </a:p>
        </p:txBody>
      </p:sp>
      <p:sp>
        <p:nvSpPr>
          <p:cNvPr id="1673228" name="Line 12"/>
          <p:cNvSpPr>
            <a:spLocks noChangeShapeType="1"/>
          </p:cNvSpPr>
          <p:nvPr/>
        </p:nvSpPr>
        <p:spPr bwMode="auto">
          <a:xfrm>
            <a:off x="4160838" y="1647825"/>
            <a:ext cx="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29" name="Freeform 13"/>
          <p:cNvSpPr>
            <a:spLocks/>
          </p:cNvSpPr>
          <p:nvPr/>
        </p:nvSpPr>
        <p:spPr bwMode="auto">
          <a:xfrm>
            <a:off x="2565400" y="2832100"/>
            <a:ext cx="1576388" cy="612775"/>
          </a:xfrm>
          <a:custGeom>
            <a:avLst/>
            <a:gdLst/>
            <a:ahLst/>
            <a:cxnLst>
              <a:cxn ang="0">
                <a:pos x="992" y="0"/>
              </a:cxn>
              <a:cxn ang="0">
                <a:pos x="992" y="136"/>
              </a:cxn>
              <a:cxn ang="0">
                <a:pos x="0" y="369"/>
              </a:cxn>
            </a:cxnLst>
            <a:rect l="0" t="0" r="r" b="b"/>
            <a:pathLst>
              <a:path w="993" h="370">
                <a:moveTo>
                  <a:pt x="992" y="0"/>
                </a:moveTo>
                <a:lnTo>
                  <a:pt x="992" y="136"/>
                </a:lnTo>
                <a:lnTo>
                  <a:pt x="0" y="369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0" name="Line 14"/>
          <p:cNvSpPr>
            <a:spLocks noChangeShapeType="1"/>
          </p:cNvSpPr>
          <p:nvPr/>
        </p:nvSpPr>
        <p:spPr bwMode="auto">
          <a:xfrm>
            <a:off x="4141788" y="3073400"/>
            <a:ext cx="2024062" cy="369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1" name="Rectangle 15"/>
          <p:cNvSpPr>
            <a:spLocks noChangeArrowheads="1"/>
          </p:cNvSpPr>
          <p:nvPr/>
        </p:nvSpPr>
        <p:spPr bwMode="auto">
          <a:xfrm>
            <a:off x="2786063" y="2889250"/>
            <a:ext cx="7048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miss</a:t>
            </a:r>
          </a:p>
        </p:txBody>
      </p:sp>
      <p:sp>
        <p:nvSpPr>
          <p:cNvPr id="1673232" name="Rectangle 16"/>
          <p:cNvSpPr>
            <a:spLocks noChangeArrowheads="1"/>
          </p:cNvSpPr>
          <p:nvPr/>
        </p:nvSpPr>
        <p:spPr bwMode="auto">
          <a:xfrm>
            <a:off x="5008563" y="2900363"/>
            <a:ext cx="477837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hit</a:t>
            </a:r>
          </a:p>
        </p:txBody>
      </p:sp>
      <p:sp>
        <p:nvSpPr>
          <p:cNvPr id="1673233" name="Freeform 17"/>
          <p:cNvSpPr>
            <a:spLocks/>
          </p:cNvSpPr>
          <p:nvPr/>
        </p:nvSpPr>
        <p:spPr bwMode="auto">
          <a:xfrm>
            <a:off x="1606550" y="4289425"/>
            <a:ext cx="890588" cy="835025"/>
          </a:xfrm>
          <a:custGeom>
            <a:avLst/>
            <a:gdLst/>
            <a:ahLst/>
            <a:cxnLst>
              <a:cxn ang="0">
                <a:pos x="560" y="0"/>
              </a:cxn>
              <a:cxn ang="0">
                <a:pos x="560" y="205"/>
              </a:cxn>
              <a:cxn ang="0">
                <a:pos x="0" y="525"/>
              </a:cxn>
            </a:cxnLst>
            <a:rect l="0" t="0" r="r" b="b"/>
            <a:pathLst>
              <a:path w="561" h="526">
                <a:moveTo>
                  <a:pt x="560" y="0"/>
                </a:moveTo>
                <a:lnTo>
                  <a:pt x="560" y="205"/>
                </a:lnTo>
                <a:lnTo>
                  <a:pt x="0" y="525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4" name="Line 18"/>
          <p:cNvSpPr>
            <a:spLocks noChangeShapeType="1"/>
          </p:cNvSpPr>
          <p:nvPr/>
        </p:nvSpPr>
        <p:spPr bwMode="auto">
          <a:xfrm>
            <a:off x="2503488" y="4637088"/>
            <a:ext cx="1077912" cy="5445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5" name="Rectangle 19"/>
          <p:cNvSpPr>
            <a:spLocks noChangeArrowheads="1"/>
          </p:cNvSpPr>
          <p:nvPr/>
        </p:nvSpPr>
        <p:spPr bwMode="auto">
          <a:xfrm>
            <a:off x="628650" y="4283075"/>
            <a:ext cx="39243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000" b="1"/>
              <a:t>	     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the  page is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Symbol" charset="2"/>
              </a:rPr>
              <a:t>Ï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memory	       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Î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memory</a:t>
            </a:r>
          </a:p>
        </p:txBody>
      </p:sp>
      <p:sp>
        <p:nvSpPr>
          <p:cNvPr id="1673236" name="Freeform 20"/>
          <p:cNvSpPr>
            <a:spLocks/>
          </p:cNvSpPr>
          <p:nvPr/>
        </p:nvSpPr>
        <p:spPr bwMode="auto">
          <a:xfrm>
            <a:off x="5584825" y="4281488"/>
            <a:ext cx="530225" cy="842962"/>
          </a:xfrm>
          <a:custGeom>
            <a:avLst/>
            <a:gdLst/>
            <a:ahLst/>
            <a:cxnLst>
              <a:cxn ang="0">
                <a:pos x="333" y="0"/>
              </a:cxn>
              <a:cxn ang="0">
                <a:pos x="333" y="187"/>
              </a:cxn>
              <a:cxn ang="0">
                <a:pos x="0" y="505"/>
              </a:cxn>
            </a:cxnLst>
            <a:rect l="0" t="0" r="r" b="b"/>
            <a:pathLst>
              <a:path w="334" h="506">
                <a:moveTo>
                  <a:pt x="333" y="0"/>
                </a:moveTo>
                <a:lnTo>
                  <a:pt x="333" y="187"/>
                </a:lnTo>
                <a:lnTo>
                  <a:pt x="0" y="505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7" name="Line 21"/>
          <p:cNvSpPr>
            <a:spLocks noChangeShapeType="1"/>
          </p:cNvSpPr>
          <p:nvPr/>
        </p:nvSpPr>
        <p:spPr bwMode="auto">
          <a:xfrm>
            <a:off x="6113463" y="4608513"/>
            <a:ext cx="1914525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38" name="Rectangle 22"/>
          <p:cNvSpPr>
            <a:spLocks noChangeArrowheads="1"/>
          </p:cNvSpPr>
          <p:nvPr/>
        </p:nvSpPr>
        <p:spPr bwMode="auto">
          <a:xfrm>
            <a:off x="4876800" y="4495800"/>
            <a:ext cx="9461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denied</a:t>
            </a:r>
          </a:p>
        </p:txBody>
      </p:sp>
      <p:sp>
        <p:nvSpPr>
          <p:cNvPr id="1673239" name="Rectangle 23"/>
          <p:cNvSpPr>
            <a:spLocks noChangeArrowheads="1"/>
          </p:cNvSpPr>
          <p:nvPr/>
        </p:nvSpPr>
        <p:spPr bwMode="auto">
          <a:xfrm>
            <a:off x="7002463" y="4506913"/>
            <a:ext cx="130175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permitted</a:t>
            </a:r>
          </a:p>
        </p:txBody>
      </p:sp>
      <p:sp>
        <p:nvSpPr>
          <p:cNvPr id="1673240" name="Rectangle 24"/>
          <p:cNvSpPr>
            <a:spLocks noChangeArrowheads="1"/>
          </p:cNvSpPr>
          <p:nvPr/>
        </p:nvSpPr>
        <p:spPr bwMode="auto">
          <a:xfrm>
            <a:off x="5264150" y="5103813"/>
            <a:ext cx="1747838" cy="844550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Protection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Fault</a:t>
            </a:r>
          </a:p>
        </p:txBody>
      </p:sp>
      <p:sp>
        <p:nvSpPr>
          <p:cNvPr id="1673241" name="Rectangle 25"/>
          <p:cNvSpPr>
            <a:spLocks noChangeArrowheads="1"/>
          </p:cNvSpPr>
          <p:nvPr/>
        </p:nvSpPr>
        <p:spPr bwMode="auto">
          <a:xfrm>
            <a:off x="5551488" y="1784350"/>
            <a:ext cx="330200" cy="190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2" name="Rectangle 26" descr="90%"/>
          <p:cNvSpPr>
            <a:spLocks noChangeArrowheads="1"/>
          </p:cNvSpPr>
          <p:nvPr/>
        </p:nvSpPr>
        <p:spPr bwMode="auto">
          <a:xfrm>
            <a:off x="5551488" y="2076450"/>
            <a:ext cx="330200" cy="19050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FFFF"/>
            </a:bgClr>
          </a:patt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3" name="Rectangle 27"/>
          <p:cNvSpPr>
            <a:spLocks noChangeArrowheads="1"/>
          </p:cNvSpPr>
          <p:nvPr/>
        </p:nvSpPr>
        <p:spPr bwMode="auto">
          <a:xfrm>
            <a:off x="5551488" y="2355850"/>
            <a:ext cx="330200" cy="190500"/>
          </a:xfrm>
          <a:prstGeom prst="rect">
            <a:avLst/>
          </a:prstGeom>
          <a:solidFill>
            <a:srgbClr val="FFCC66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4" name="Rectangle 28"/>
          <p:cNvSpPr>
            <a:spLocks noChangeArrowheads="1"/>
          </p:cNvSpPr>
          <p:nvPr/>
        </p:nvSpPr>
        <p:spPr bwMode="auto">
          <a:xfrm>
            <a:off x="6019800" y="1676400"/>
            <a:ext cx="2644775" cy="912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hardware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hardware or software</a:t>
            </a:r>
          </a:p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software</a:t>
            </a:r>
          </a:p>
        </p:txBody>
      </p:sp>
      <p:sp>
        <p:nvSpPr>
          <p:cNvPr id="1673245" name="Line 29"/>
          <p:cNvSpPr>
            <a:spLocks noChangeShapeType="1"/>
          </p:cNvSpPr>
          <p:nvPr/>
        </p:nvSpPr>
        <p:spPr bwMode="auto">
          <a:xfrm flipH="1">
            <a:off x="6096000" y="5943600"/>
            <a:ext cx="0" cy="381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3246" name="Text Box 30"/>
          <p:cNvSpPr txBox="1">
            <a:spLocks noChangeArrowheads="1"/>
          </p:cNvSpPr>
          <p:nvPr/>
        </p:nvSpPr>
        <p:spPr bwMode="auto">
          <a:xfrm>
            <a:off x="4800600" y="6172200"/>
            <a:ext cx="1371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b="1">
                <a:solidFill>
                  <a:srgbClr val="56127A"/>
                </a:solidFill>
                <a:latin typeface="Courier New" charset="0"/>
              </a:rPr>
              <a:t>SEGFAULT</a:t>
            </a:r>
          </a:p>
        </p:txBody>
      </p:sp>
      <p:sp>
        <p:nvSpPr>
          <p:cNvPr id="1673247" name="Rectangle 31"/>
          <p:cNvSpPr>
            <a:spLocks noChangeArrowheads="1"/>
          </p:cNvSpPr>
          <p:nvPr/>
        </p:nvSpPr>
        <p:spPr bwMode="auto">
          <a:xfrm>
            <a:off x="762000" y="1892300"/>
            <a:ext cx="254000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Restart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37DD-8419-5243-9E56-EE2601435CE6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8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41313"/>
            <a:ext cx="8639175" cy="831850"/>
          </a:xfrm>
        </p:spPr>
        <p:txBody>
          <a:bodyPr/>
          <a:lstStyle/>
          <a:p>
            <a:r>
              <a:rPr lang="en-US"/>
              <a:t>Address Translation in CPU Pipeline</a:t>
            </a:r>
          </a:p>
        </p:txBody>
      </p:sp>
      <p:sp>
        <p:nvSpPr>
          <p:cNvPr id="168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352800"/>
            <a:ext cx="8153400" cy="3124200"/>
          </a:xfrm>
        </p:spPr>
        <p:txBody>
          <a:bodyPr/>
          <a:lstStyle/>
          <a:p>
            <a:pPr marL="171450" indent="-171450"/>
            <a:r>
              <a:rPr lang="en-US" sz="2000"/>
              <a:t>Software handlers need </a:t>
            </a:r>
            <a:r>
              <a:rPr lang="en-US" sz="2000" i="1"/>
              <a:t>restartable</a:t>
            </a:r>
            <a:r>
              <a:rPr lang="en-US" sz="2000"/>
              <a:t> exception on page fault or protection violation</a:t>
            </a:r>
          </a:p>
          <a:p>
            <a:pPr marL="171450" indent="-171450"/>
            <a:r>
              <a:rPr lang="en-US" sz="2000"/>
              <a:t>Handling a TLB miss needs a </a:t>
            </a:r>
            <a:r>
              <a:rPr lang="en-US" sz="2000" i="1"/>
              <a:t>hardware</a:t>
            </a:r>
            <a:r>
              <a:rPr lang="en-US" sz="2000"/>
              <a:t> or </a:t>
            </a:r>
            <a:r>
              <a:rPr lang="en-US" sz="2000" i="1"/>
              <a:t>software</a:t>
            </a:r>
            <a:r>
              <a:rPr lang="en-US" sz="2000"/>
              <a:t> mechanism to refill TLB </a:t>
            </a:r>
          </a:p>
          <a:p>
            <a:pPr marL="171450" indent="-171450"/>
            <a:r>
              <a:rPr lang="en-US" sz="2000"/>
              <a:t>Need mechanisms to cope with the additional latency of a TLB:</a:t>
            </a:r>
          </a:p>
          <a:p>
            <a:pPr marL="631825" lvl="1" indent="-233363"/>
            <a:r>
              <a:rPr lang="en-US" sz="2000" i="1"/>
              <a:t>  </a:t>
            </a:r>
            <a:r>
              <a:rPr lang="en-US" sz="2000"/>
              <a:t>slow down the clock</a:t>
            </a:r>
            <a:endParaRPr lang="en-US" sz="2000" i="1"/>
          </a:p>
          <a:p>
            <a:pPr marL="631825" lvl="1" indent="-233363"/>
            <a:r>
              <a:rPr lang="en-US" sz="2000"/>
              <a:t>  pipeline the TLB and cache access</a:t>
            </a:r>
          </a:p>
          <a:p>
            <a:pPr marL="631825" lvl="1" indent="-233363"/>
            <a:r>
              <a:rPr lang="en-US" sz="2000"/>
              <a:t>  virtual address caches</a:t>
            </a:r>
          </a:p>
          <a:p>
            <a:pPr marL="631825" lvl="1" indent="-233363"/>
            <a:r>
              <a:rPr lang="en-US" sz="2000"/>
              <a:t>  parallel TLB/cache access</a:t>
            </a:r>
            <a:endParaRPr lang="en-US" sz="2000">
              <a:solidFill>
                <a:srgbClr val="56127A"/>
              </a:solidFill>
            </a:endParaRPr>
          </a:p>
        </p:txBody>
      </p:sp>
      <p:sp>
        <p:nvSpPr>
          <p:cNvPr id="1685508" name="Line 4"/>
          <p:cNvSpPr>
            <a:spLocks noChangeShapeType="1"/>
          </p:cNvSpPr>
          <p:nvPr/>
        </p:nvSpPr>
        <p:spPr bwMode="auto">
          <a:xfrm>
            <a:off x="5638800" y="1828800"/>
            <a:ext cx="312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09" name="Line 5"/>
          <p:cNvSpPr>
            <a:spLocks noChangeShapeType="1"/>
          </p:cNvSpPr>
          <p:nvPr/>
        </p:nvSpPr>
        <p:spPr bwMode="auto">
          <a:xfrm>
            <a:off x="990600" y="1828800"/>
            <a:ext cx="3810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5800" y="1219200"/>
            <a:ext cx="304800" cy="1219200"/>
            <a:chOff x="336" y="1200"/>
            <a:chExt cx="144" cy="720"/>
          </a:xfrm>
        </p:grpSpPr>
        <p:sp>
          <p:nvSpPr>
            <p:cNvPr id="1685511" name="Rectangle 7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PC</a:t>
              </a:r>
            </a:p>
          </p:txBody>
        </p:sp>
        <p:sp>
          <p:nvSpPr>
            <p:cNvPr id="1685512" name="Freeform 8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13" name="Rectangle 9"/>
          <p:cNvSpPr>
            <a:spLocks noChangeArrowheads="1"/>
          </p:cNvSpPr>
          <p:nvPr/>
        </p:nvSpPr>
        <p:spPr bwMode="auto">
          <a:xfrm>
            <a:off x="1143000" y="1295400"/>
            <a:ext cx="685800" cy="990600"/>
          </a:xfrm>
          <a:prstGeom prst="rect">
            <a:avLst/>
          </a:prstGeom>
          <a:solidFill>
            <a:srgbClr val="FFA74F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Inst TLB</a:t>
            </a:r>
          </a:p>
        </p:txBody>
      </p:sp>
      <p:sp>
        <p:nvSpPr>
          <p:cNvPr id="1685514" name="Rectangle 10"/>
          <p:cNvSpPr>
            <a:spLocks noChangeArrowheads="1"/>
          </p:cNvSpPr>
          <p:nvPr/>
        </p:nvSpPr>
        <p:spPr bwMode="auto">
          <a:xfrm>
            <a:off x="1981200" y="1295400"/>
            <a:ext cx="91440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Inst. Cache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048000" y="1219200"/>
            <a:ext cx="304800" cy="1219200"/>
            <a:chOff x="336" y="1200"/>
            <a:chExt cx="144" cy="720"/>
          </a:xfrm>
        </p:grpSpPr>
        <p:sp>
          <p:nvSpPr>
            <p:cNvPr id="1685516" name="Rectangle 12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D</a:t>
              </a:r>
            </a:p>
          </p:txBody>
        </p:sp>
        <p:sp>
          <p:nvSpPr>
            <p:cNvPr id="1685517" name="Freeform 13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18" name="Rectangle 14"/>
          <p:cNvSpPr>
            <a:spLocks noChangeArrowheads="1"/>
          </p:cNvSpPr>
          <p:nvPr/>
        </p:nvSpPr>
        <p:spPr bwMode="auto">
          <a:xfrm>
            <a:off x="3505200" y="1295400"/>
            <a:ext cx="106680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Decode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800600" y="1219200"/>
            <a:ext cx="304800" cy="1219200"/>
            <a:chOff x="336" y="1200"/>
            <a:chExt cx="144" cy="720"/>
          </a:xfrm>
        </p:grpSpPr>
        <p:sp>
          <p:nvSpPr>
            <p:cNvPr id="1685520" name="Rectangle 16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E</a:t>
              </a:r>
            </a:p>
          </p:txBody>
        </p:sp>
        <p:sp>
          <p:nvSpPr>
            <p:cNvPr id="1685521" name="Freeform 17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22" name="Freeform 18"/>
          <p:cNvSpPr>
            <a:spLocks/>
          </p:cNvSpPr>
          <p:nvPr/>
        </p:nvSpPr>
        <p:spPr bwMode="auto">
          <a:xfrm>
            <a:off x="5257800" y="1295400"/>
            <a:ext cx="381000" cy="1066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8"/>
              </a:cxn>
              <a:cxn ang="0">
                <a:pos x="48" y="336"/>
              </a:cxn>
              <a:cxn ang="0">
                <a:pos x="0" y="384"/>
              </a:cxn>
              <a:cxn ang="0">
                <a:pos x="0" y="672"/>
              </a:cxn>
              <a:cxn ang="0">
                <a:pos x="240" y="480"/>
              </a:cxn>
              <a:cxn ang="0">
                <a:pos x="240" y="144"/>
              </a:cxn>
              <a:cxn ang="0">
                <a:pos x="0" y="0"/>
              </a:cxn>
            </a:cxnLst>
            <a:rect l="0" t="0" r="r" b="b"/>
            <a:pathLst>
              <a:path w="240" h="672">
                <a:moveTo>
                  <a:pt x="0" y="0"/>
                </a:moveTo>
                <a:lnTo>
                  <a:pt x="0" y="288"/>
                </a:lnTo>
                <a:lnTo>
                  <a:pt x="48" y="336"/>
                </a:lnTo>
                <a:lnTo>
                  <a:pt x="0" y="384"/>
                </a:lnTo>
                <a:lnTo>
                  <a:pt x="0" y="672"/>
                </a:lnTo>
                <a:lnTo>
                  <a:pt x="240" y="480"/>
                </a:lnTo>
                <a:lnTo>
                  <a:pt x="240" y="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791200" y="1219200"/>
            <a:ext cx="304800" cy="1219200"/>
            <a:chOff x="336" y="1200"/>
            <a:chExt cx="144" cy="720"/>
          </a:xfrm>
        </p:grpSpPr>
        <p:sp>
          <p:nvSpPr>
            <p:cNvPr id="1685524" name="Rectangle 20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M</a:t>
              </a:r>
            </a:p>
          </p:txBody>
        </p:sp>
        <p:sp>
          <p:nvSpPr>
            <p:cNvPr id="1685525" name="Freeform 21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26" name="Rectangle 22"/>
          <p:cNvSpPr>
            <a:spLocks noChangeArrowheads="1"/>
          </p:cNvSpPr>
          <p:nvPr/>
        </p:nvSpPr>
        <p:spPr bwMode="auto">
          <a:xfrm>
            <a:off x="6248400" y="1295400"/>
            <a:ext cx="762000" cy="990600"/>
          </a:xfrm>
          <a:prstGeom prst="rect">
            <a:avLst/>
          </a:prstGeom>
          <a:solidFill>
            <a:srgbClr val="FFA74F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Data TLB</a:t>
            </a:r>
          </a:p>
        </p:txBody>
      </p:sp>
      <p:sp>
        <p:nvSpPr>
          <p:cNvPr id="1685527" name="Rectangle 23"/>
          <p:cNvSpPr>
            <a:spLocks noChangeArrowheads="1"/>
          </p:cNvSpPr>
          <p:nvPr/>
        </p:nvSpPr>
        <p:spPr bwMode="auto">
          <a:xfrm>
            <a:off x="7162800" y="1295400"/>
            <a:ext cx="914400" cy="990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800">
                <a:latin typeface="Verdana" charset="0"/>
              </a:rPr>
              <a:t>Data Cache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8229600" y="1219200"/>
            <a:ext cx="304800" cy="1219200"/>
            <a:chOff x="336" y="1200"/>
            <a:chExt cx="144" cy="720"/>
          </a:xfrm>
        </p:grpSpPr>
        <p:sp>
          <p:nvSpPr>
            <p:cNvPr id="1685529" name="Rectangle 25"/>
            <p:cNvSpPr>
              <a:spLocks noChangeArrowheads="1"/>
            </p:cNvSpPr>
            <p:nvPr/>
          </p:nvSpPr>
          <p:spPr bwMode="auto">
            <a:xfrm>
              <a:off x="336" y="1200"/>
              <a:ext cx="144" cy="7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W</a:t>
              </a:r>
            </a:p>
          </p:txBody>
        </p:sp>
        <p:sp>
          <p:nvSpPr>
            <p:cNvPr id="1685530" name="Freeform 26"/>
            <p:cNvSpPr>
              <a:spLocks/>
            </p:cNvSpPr>
            <p:nvPr/>
          </p:nvSpPr>
          <p:spPr bwMode="auto">
            <a:xfrm>
              <a:off x="336" y="1785"/>
              <a:ext cx="144" cy="135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192" y="144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96" y="0"/>
                  </a:lnTo>
                  <a:lnTo>
                    <a:pt x="192" y="144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85531" name="Line 27"/>
          <p:cNvSpPr>
            <a:spLocks noChangeShapeType="1"/>
          </p:cNvSpPr>
          <p:nvPr/>
        </p:nvSpPr>
        <p:spPr bwMode="auto">
          <a:xfrm>
            <a:off x="5105400" y="15240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2" name="Line 28"/>
          <p:cNvSpPr>
            <a:spLocks noChangeShapeType="1"/>
          </p:cNvSpPr>
          <p:nvPr/>
        </p:nvSpPr>
        <p:spPr bwMode="auto">
          <a:xfrm>
            <a:off x="5105400" y="21336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3" name="Text Box 29"/>
          <p:cNvSpPr txBox="1">
            <a:spLocks noChangeArrowheads="1"/>
          </p:cNvSpPr>
          <p:nvPr/>
        </p:nvSpPr>
        <p:spPr bwMode="auto">
          <a:xfrm>
            <a:off x="5310188" y="1676400"/>
            <a:ext cx="350837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Verdana" charset="0"/>
              </a:rPr>
              <a:t>+</a:t>
            </a:r>
          </a:p>
        </p:txBody>
      </p:sp>
      <p:sp>
        <p:nvSpPr>
          <p:cNvPr id="1685534" name="Line 30"/>
          <p:cNvSpPr>
            <a:spLocks noChangeShapeType="1"/>
          </p:cNvSpPr>
          <p:nvPr/>
        </p:nvSpPr>
        <p:spPr bwMode="auto">
          <a:xfrm>
            <a:off x="1447800" y="2286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5" name="Line 31"/>
          <p:cNvSpPr>
            <a:spLocks noChangeShapeType="1"/>
          </p:cNvSpPr>
          <p:nvPr/>
        </p:nvSpPr>
        <p:spPr bwMode="auto">
          <a:xfrm>
            <a:off x="6629400" y="2286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5536" name="Text Box 32"/>
          <p:cNvSpPr txBox="1">
            <a:spLocks noChangeArrowheads="1"/>
          </p:cNvSpPr>
          <p:nvPr/>
        </p:nvSpPr>
        <p:spPr bwMode="auto">
          <a:xfrm>
            <a:off x="200025" y="2524125"/>
            <a:ext cx="2741613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TLB miss? Page Fault?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Protection violation?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685537" name="Text Box 33"/>
          <p:cNvSpPr txBox="1">
            <a:spLocks noChangeArrowheads="1"/>
          </p:cNvSpPr>
          <p:nvPr/>
        </p:nvSpPr>
        <p:spPr bwMode="auto">
          <a:xfrm>
            <a:off x="5214938" y="2524125"/>
            <a:ext cx="2741612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TLB miss? Page Fault?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Protection violation?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5507" grpId="0" build="p" bldLvl="2"/>
      <p:bldP spid="1685536" grpId="0"/>
      <p:bldP spid="16855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E2E1-F3E4-A14C-AA4F-55A5FB46BF03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207000"/>
          </a:xfrm>
        </p:spPr>
        <p:txBody>
          <a:bodyPr/>
          <a:lstStyle/>
          <a:p>
            <a:r>
              <a:rPr lang="en-US" sz="2800" dirty="0" smtClean="0"/>
              <a:t>Dynamic address translation</a:t>
            </a:r>
            <a:endParaRPr lang="en-US" sz="1400" dirty="0" smtClean="0"/>
          </a:p>
          <a:p>
            <a:pPr lvl="1"/>
            <a:r>
              <a:rPr lang="en-US" sz="2200" dirty="0" smtClean="0"/>
              <a:t>Base and bound registers</a:t>
            </a:r>
          </a:p>
          <a:p>
            <a:pPr lvl="1"/>
            <a:r>
              <a:rPr lang="en-US" sz="2200" dirty="0" smtClean="0"/>
              <a:t>Memory </a:t>
            </a:r>
            <a:r>
              <a:rPr lang="en-US" sz="2200" dirty="0" smtClean="0"/>
              <a:t>fragmentation problem</a:t>
            </a:r>
          </a:p>
          <a:p>
            <a:r>
              <a:rPr lang="en-US" sz="2800" dirty="0" smtClean="0"/>
              <a:t>Paged memory</a:t>
            </a:r>
          </a:p>
          <a:p>
            <a:pPr lvl="1"/>
            <a:r>
              <a:rPr lang="en-US" sz="2200" dirty="0" smtClean="0"/>
              <a:t>Pages form an entire program</a:t>
            </a:r>
          </a:p>
          <a:p>
            <a:pPr lvl="1"/>
            <a:r>
              <a:rPr lang="en-US" sz="2200" dirty="0" smtClean="0"/>
              <a:t>Uses page tables</a:t>
            </a:r>
          </a:p>
          <a:p>
            <a:r>
              <a:rPr lang="en-US" sz="2800" dirty="0" smtClean="0"/>
              <a:t>Demand paging</a:t>
            </a:r>
          </a:p>
          <a:p>
            <a:pPr lvl="1"/>
            <a:r>
              <a:rPr lang="en-US" sz="2200" dirty="0" smtClean="0"/>
              <a:t>Hardware-assisted page swapping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7D99-5CFA-7747-A245-D13B8DF6A751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17923" name="Rectangle 3"/>
          <p:cNvSpPr>
            <a:spLocks noGrp="1" noChangeArrowheads="1"/>
          </p:cNvSpPr>
          <p:nvPr>
            <p:ph type="title"/>
          </p:nvPr>
        </p:nvSpPr>
        <p:spPr>
          <a:xfrm>
            <a:off x="292100" y="-25400"/>
            <a:ext cx="7950200" cy="10922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 dirty="0">
                <a:ea typeface="굴림" charset="-127"/>
                <a:cs typeface="굴림" charset="-127"/>
              </a:rPr>
              <a:t>Modern Virtual Memory Systems</a:t>
            </a:r>
            <a:r>
              <a:rPr lang="en-US" altLang="ko-KR" sz="2000" dirty="0">
                <a:ea typeface="굴림" charset="-127"/>
                <a:cs typeface="굴림" charset="-127"/>
              </a:rPr>
              <a:t/>
            </a:r>
            <a:br>
              <a:rPr lang="en-US" altLang="ko-KR" sz="2000" dirty="0">
                <a:ea typeface="굴림" charset="-127"/>
                <a:cs typeface="굴림" charset="-127"/>
              </a:rPr>
            </a:br>
            <a:r>
              <a:rPr lang="en-US" altLang="ko-KR" sz="2000" dirty="0">
                <a:ea typeface="굴림" charset="-127"/>
                <a:cs typeface="굴림" charset="-127"/>
              </a:rPr>
              <a:t> </a:t>
            </a:r>
            <a:r>
              <a:rPr lang="en-US" altLang="ko-KR" sz="2000" i="1" dirty="0">
                <a:ea typeface="굴림" charset="-127"/>
                <a:cs typeface="굴림" charset="-127"/>
              </a:rPr>
              <a:t>Illusion of a large, private, uniform store</a:t>
            </a:r>
          </a:p>
        </p:txBody>
      </p:sp>
      <p:sp>
        <p:nvSpPr>
          <p:cNvPr id="1617924" name="Rectangle 4"/>
          <p:cNvSpPr>
            <a:spLocks noChangeArrowheads="1"/>
          </p:cNvSpPr>
          <p:nvPr/>
        </p:nvSpPr>
        <p:spPr bwMode="auto">
          <a:xfrm>
            <a:off x="279400" y="1014413"/>
            <a:ext cx="5503863" cy="4962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Protection &amp; Privacy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several users, each with their private address space and one or more shared address spaces</a:t>
            </a:r>
          </a:p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page table </a:t>
            </a:r>
            <a:r>
              <a:rPr lang="en-US" altLang="ko-KR" sz="200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 </a:t>
            </a: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name space</a:t>
            </a:r>
          </a:p>
          <a:p>
            <a:pPr algn="l">
              <a:spcBef>
                <a:spcPct val="0"/>
              </a:spcBef>
            </a:pP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Demand Paging</a:t>
            </a: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Provides the ability to run programs larger than the primary memory</a:t>
            </a:r>
          </a:p>
          <a:p>
            <a:pPr lvl="1" algn="l">
              <a:spcBef>
                <a:spcPct val="0"/>
              </a:spcBef>
            </a:pP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lvl="1"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Hides differences in machine configurations</a:t>
            </a:r>
          </a:p>
          <a:p>
            <a:pPr lvl="1"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</a:t>
            </a:r>
          </a:p>
          <a:p>
            <a:pPr algn="l">
              <a:spcBef>
                <a:spcPct val="0"/>
              </a:spcBef>
            </a:pPr>
            <a:r>
              <a:rPr lang="en-US" altLang="ko-KR" sz="24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The price is address translation on </a:t>
            </a:r>
          </a:p>
          <a:p>
            <a:pPr algn="l">
              <a:spcBef>
                <a:spcPct val="0"/>
              </a:spcBef>
            </a:pPr>
            <a:r>
              <a:rPr lang="en-US" altLang="ko-KR" sz="24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each memory reference</a:t>
            </a:r>
          </a:p>
        </p:txBody>
      </p:sp>
      <p:grpSp>
        <p:nvGrpSpPr>
          <p:cNvPr id="2" name="Group 39"/>
          <p:cNvGrpSpPr/>
          <p:nvPr/>
        </p:nvGrpSpPr>
        <p:grpSpPr>
          <a:xfrm>
            <a:off x="6248400" y="939800"/>
            <a:ext cx="1117600" cy="1498600"/>
            <a:chOff x="6705600" y="1028700"/>
            <a:chExt cx="1117600" cy="1498600"/>
          </a:xfrm>
        </p:grpSpPr>
        <p:sp>
          <p:nvSpPr>
            <p:cNvPr id="1617925" name="Rectangle 5"/>
            <p:cNvSpPr>
              <a:spLocks noChangeArrowheads="1"/>
            </p:cNvSpPr>
            <p:nvPr/>
          </p:nvSpPr>
          <p:spPr bwMode="auto">
            <a:xfrm>
              <a:off x="6705600" y="1028700"/>
              <a:ext cx="812800" cy="431800"/>
            </a:xfrm>
            <a:prstGeom prst="rect">
              <a:avLst/>
            </a:prstGeom>
            <a:solidFill>
              <a:srgbClr val="FFA74F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26" name="Rectangle 6"/>
            <p:cNvSpPr>
              <a:spLocks noChangeArrowheads="1"/>
            </p:cNvSpPr>
            <p:nvPr/>
          </p:nvSpPr>
          <p:spPr bwMode="auto">
            <a:xfrm>
              <a:off x="6705600" y="1485900"/>
              <a:ext cx="812800" cy="7366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27" name="Rectangle 7"/>
            <p:cNvSpPr>
              <a:spLocks noChangeArrowheads="1"/>
            </p:cNvSpPr>
            <p:nvPr/>
          </p:nvSpPr>
          <p:spPr bwMode="auto">
            <a:xfrm>
              <a:off x="6858000" y="1638300"/>
              <a:ext cx="812800" cy="7366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28" name="Rectangle 8"/>
            <p:cNvSpPr>
              <a:spLocks noChangeArrowheads="1"/>
            </p:cNvSpPr>
            <p:nvPr/>
          </p:nvSpPr>
          <p:spPr bwMode="auto">
            <a:xfrm>
              <a:off x="7010400" y="1790700"/>
              <a:ext cx="812800" cy="7366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29" name="Rectangle 9"/>
            <p:cNvSpPr>
              <a:spLocks noChangeArrowheads="1"/>
            </p:cNvSpPr>
            <p:nvPr/>
          </p:nvSpPr>
          <p:spPr bwMode="auto">
            <a:xfrm>
              <a:off x="6858000" y="1028700"/>
              <a:ext cx="554038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OS</a:t>
              </a:r>
            </a:p>
          </p:txBody>
        </p:sp>
        <p:sp>
          <p:nvSpPr>
            <p:cNvPr id="1617930" name="Rectangle 10"/>
            <p:cNvSpPr>
              <a:spLocks noChangeArrowheads="1"/>
            </p:cNvSpPr>
            <p:nvPr/>
          </p:nvSpPr>
          <p:spPr bwMode="auto">
            <a:xfrm>
              <a:off x="6983413" y="1962150"/>
              <a:ext cx="779462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 dirty="0" err="1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user</a:t>
              </a:r>
              <a:r>
                <a:rPr lang="en-US" altLang="ko-KR" sz="2000" baseline="-25000" dirty="0" err="1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i</a:t>
              </a:r>
              <a:endParaRPr lang="en-US" altLang="ko-KR" sz="2000" baseline="-25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</p:grpSp>
      <p:grpSp>
        <p:nvGrpSpPr>
          <p:cNvPr id="3" name="Group 41"/>
          <p:cNvGrpSpPr/>
          <p:nvPr/>
        </p:nvGrpSpPr>
        <p:grpSpPr>
          <a:xfrm>
            <a:off x="6115050" y="2438400"/>
            <a:ext cx="2495550" cy="2428875"/>
            <a:chOff x="5756275" y="2774950"/>
            <a:chExt cx="2495550" cy="2428875"/>
          </a:xfrm>
        </p:grpSpPr>
        <p:sp>
          <p:nvSpPr>
            <p:cNvPr id="1617922" name="AutoShape 2"/>
            <p:cNvSpPr>
              <a:spLocks noChangeArrowheads="1"/>
            </p:cNvSpPr>
            <p:nvPr/>
          </p:nvSpPr>
          <p:spPr bwMode="auto">
            <a:xfrm>
              <a:off x="6997700" y="3070225"/>
              <a:ext cx="1219200" cy="2133600"/>
            </a:xfrm>
            <a:prstGeom prst="can">
              <a:avLst>
                <a:gd name="adj" fmla="val 37763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31" name="Rectangle 11"/>
            <p:cNvSpPr>
              <a:spLocks noChangeArrowheads="1"/>
            </p:cNvSpPr>
            <p:nvPr/>
          </p:nvSpPr>
          <p:spPr bwMode="auto">
            <a:xfrm>
              <a:off x="5943600" y="3883025"/>
              <a:ext cx="660400" cy="584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32" name="Line 12"/>
            <p:cNvSpPr>
              <a:spLocks noChangeShapeType="1"/>
            </p:cNvSpPr>
            <p:nvPr/>
          </p:nvSpPr>
          <p:spPr bwMode="auto">
            <a:xfrm>
              <a:off x="5943600" y="4022725"/>
              <a:ext cx="660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33" name="Line 13"/>
            <p:cNvSpPr>
              <a:spLocks noChangeShapeType="1"/>
            </p:cNvSpPr>
            <p:nvPr/>
          </p:nvSpPr>
          <p:spPr bwMode="auto">
            <a:xfrm>
              <a:off x="5943600" y="4175125"/>
              <a:ext cx="660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7302500" y="3603625"/>
              <a:ext cx="660400" cy="1346200"/>
              <a:chOff x="5096" y="2384"/>
              <a:chExt cx="416" cy="848"/>
            </a:xfrm>
          </p:grpSpPr>
          <p:sp>
            <p:nvSpPr>
              <p:cNvPr id="1617935" name="Rectangle 15"/>
              <p:cNvSpPr>
                <a:spLocks noChangeArrowheads="1"/>
              </p:cNvSpPr>
              <p:nvPr/>
            </p:nvSpPr>
            <p:spPr bwMode="auto">
              <a:xfrm>
                <a:off x="5096" y="2384"/>
                <a:ext cx="416" cy="84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endParaRPr lang="ko-KR" altLang="en-US" b="1" i="1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617936" name="Line 16"/>
              <p:cNvSpPr>
                <a:spLocks noChangeShapeType="1"/>
              </p:cNvSpPr>
              <p:nvPr/>
            </p:nvSpPr>
            <p:spPr bwMode="auto">
              <a:xfrm>
                <a:off x="5096" y="2472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37" name="Line 17"/>
              <p:cNvSpPr>
                <a:spLocks noChangeShapeType="1"/>
              </p:cNvSpPr>
              <p:nvPr/>
            </p:nvSpPr>
            <p:spPr bwMode="auto">
              <a:xfrm>
                <a:off x="5096" y="2568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38" name="Line 18"/>
              <p:cNvSpPr>
                <a:spLocks noChangeShapeType="1"/>
              </p:cNvSpPr>
              <p:nvPr/>
            </p:nvSpPr>
            <p:spPr bwMode="auto">
              <a:xfrm>
                <a:off x="5096" y="2664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39" name="Line 19"/>
              <p:cNvSpPr>
                <a:spLocks noChangeShapeType="1"/>
              </p:cNvSpPr>
              <p:nvPr/>
            </p:nvSpPr>
            <p:spPr bwMode="auto">
              <a:xfrm>
                <a:off x="5096" y="2760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0" name="Line 20"/>
              <p:cNvSpPr>
                <a:spLocks noChangeShapeType="1"/>
              </p:cNvSpPr>
              <p:nvPr/>
            </p:nvSpPr>
            <p:spPr bwMode="auto">
              <a:xfrm>
                <a:off x="5096" y="2856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1" name="Line 21"/>
              <p:cNvSpPr>
                <a:spLocks noChangeShapeType="1"/>
              </p:cNvSpPr>
              <p:nvPr/>
            </p:nvSpPr>
            <p:spPr bwMode="auto">
              <a:xfrm>
                <a:off x="5096" y="2952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2" name="Line 22"/>
              <p:cNvSpPr>
                <a:spLocks noChangeShapeType="1"/>
              </p:cNvSpPr>
              <p:nvPr/>
            </p:nvSpPr>
            <p:spPr bwMode="auto">
              <a:xfrm>
                <a:off x="5096" y="3048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3" name="Line 23"/>
              <p:cNvSpPr>
                <a:spLocks noChangeShapeType="1"/>
              </p:cNvSpPr>
              <p:nvPr/>
            </p:nvSpPr>
            <p:spPr bwMode="auto">
              <a:xfrm>
                <a:off x="5096" y="3144"/>
                <a:ext cx="416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17944" name="Line 24"/>
            <p:cNvSpPr>
              <a:spLocks noChangeShapeType="1"/>
            </p:cNvSpPr>
            <p:nvPr/>
          </p:nvSpPr>
          <p:spPr bwMode="auto">
            <a:xfrm>
              <a:off x="5943600" y="4327525"/>
              <a:ext cx="660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6553200" y="3695700"/>
              <a:ext cx="833438" cy="892175"/>
              <a:chOff x="4616" y="2602"/>
              <a:chExt cx="525" cy="562"/>
            </a:xfrm>
          </p:grpSpPr>
          <p:sp>
            <p:nvSpPr>
              <p:cNvPr id="1617946" name="Line 26"/>
              <p:cNvSpPr>
                <a:spLocks noChangeShapeType="1"/>
              </p:cNvSpPr>
              <p:nvPr/>
            </p:nvSpPr>
            <p:spPr bwMode="auto">
              <a:xfrm flipV="1">
                <a:off x="4616" y="2602"/>
                <a:ext cx="512" cy="16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7" name="Line 27"/>
              <p:cNvSpPr>
                <a:spLocks noChangeShapeType="1"/>
              </p:cNvSpPr>
              <p:nvPr/>
            </p:nvSpPr>
            <p:spPr bwMode="auto">
              <a:xfrm flipV="1">
                <a:off x="4616" y="2780"/>
                <a:ext cx="512" cy="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8" name="Line 28"/>
              <p:cNvSpPr>
                <a:spLocks noChangeShapeType="1"/>
              </p:cNvSpPr>
              <p:nvPr/>
            </p:nvSpPr>
            <p:spPr bwMode="auto">
              <a:xfrm>
                <a:off x="4616" y="2960"/>
                <a:ext cx="525" cy="20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949" name="Line 29"/>
              <p:cNvSpPr>
                <a:spLocks noChangeShapeType="1"/>
              </p:cNvSpPr>
              <p:nvPr/>
            </p:nvSpPr>
            <p:spPr bwMode="auto">
              <a:xfrm flipV="1">
                <a:off x="4616" y="2979"/>
                <a:ext cx="519" cy="7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17950" name="Rectangle 30"/>
            <p:cNvSpPr>
              <a:spLocks noChangeArrowheads="1"/>
            </p:cNvSpPr>
            <p:nvPr/>
          </p:nvSpPr>
          <p:spPr bwMode="auto">
            <a:xfrm>
              <a:off x="5756275" y="3260725"/>
              <a:ext cx="1103313" cy="6381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Primary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Memory</a:t>
              </a:r>
            </a:p>
          </p:txBody>
        </p:sp>
        <p:sp>
          <p:nvSpPr>
            <p:cNvPr id="1617951" name="Rectangle 31"/>
            <p:cNvSpPr>
              <a:spLocks noChangeArrowheads="1"/>
            </p:cNvSpPr>
            <p:nvPr/>
          </p:nvSpPr>
          <p:spPr bwMode="auto">
            <a:xfrm>
              <a:off x="6954838" y="2774950"/>
              <a:ext cx="1296987" cy="6381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Swapping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Store</a:t>
              </a:r>
            </a:p>
          </p:txBody>
        </p:sp>
      </p:grpSp>
      <p:grpSp>
        <p:nvGrpSpPr>
          <p:cNvPr id="6" name="Group 42"/>
          <p:cNvGrpSpPr/>
          <p:nvPr/>
        </p:nvGrpSpPr>
        <p:grpSpPr>
          <a:xfrm>
            <a:off x="5994400" y="5213350"/>
            <a:ext cx="2605088" cy="863600"/>
            <a:chOff x="5994400" y="5492750"/>
            <a:chExt cx="2605088" cy="863600"/>
          </a:xfrm>
        </p:grpSpPr>
        <p:sp>
          <p:nvSpPr>
            <p:cNvPr id="1617952" name="Rectangle 32"/>
            <p:cNvSpPr>
              <a:spLocks noChangeArrowheads="1"/>
            </p:cNvSpPr>
            <p:nvPr/>
          </p:nvSpPr>
          <p:spPr bwMode="auto">
            <a:xfrm>
              <a:off x="6630988" y="5492750"/>
              <a:ext cx="1447800" cy="8636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53" name="Line 33"/>
            <p:cNvSpPr>
              <a:spLocks noChangeShapeType="1"/>
            </p:cNvSpPr>
            <p:nvPr/>
          </p:nvSpPr>
          <p:spPr bwMode="auto">
            <a:xfrm>
              <a:off x="6084888" y="5962650"/>
              <a:ext cx="508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54" name="Line 34"/>
            <p:cNvSpPr>
              <a:spLocks noChangeShapeType="1"/>
            </p:cNvSpPr>
            <p:nvPr/>
          </p:nvSpPr>
          <p:spPr bwMode="auto">
            <a:xfrm>
              <a:off x="8091488" y="5962650"/>
              <a:ext cx="508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955" name="Rectangle 35"/>
            <p:cNvSpPr>
              <a:spLocks noChangeArrowheads="1"/>
            </p:cNvSpPr>
            <p:nvPr/>
          </p:nvSpPr>
          <p:spPr bwMode="auto">
            <a:xfrm>
              <a:off x="5994400" y="5575300"/>
              <a:ext cx="528638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VA</a:t>
              </a:r>
            </a:p>
          </p:txBody>
        </p:sp>
        <p:sp>
          <p:nvSpPr>
            <p:cNvPr id="1617956" name="Rectangle 36"/>
            <p:cNvSpPr>
              <a:spLocks noChangeArrowheads="1"/>
            </p:cNvSpPr>
            <p:nvPr/>
          </p:nvSpPr>
          <p:spPr bwMode="auto">
            <a:xfrm>
              <a:off x="8091488" y="5575300"/>
              <a:ext cx="508000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PA</a:t>
              </a:r>
            </a:p>
          </p:txBody>
        </p:sp>
        <p:sp>
          <p:nvSpPr>
            <p:cNvPr id="1617957" name="Rectangle 37"/>
            <p:cNvSpPr>
              <a:spLocks noChangeArrowheads="1"/>
            </p:cNvSpPr>
            <p:nvPr/>
          </p:nvSpPr>
          <p:spPr bwMode="auto">
            <a:xfrm>
              <a:off x="6705600" y="5765800"/>
              <a:ext cx="1265021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000" dirty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M</a:t>
              </a:r>
              <a:r>
                <a:rPr lang="en-US" altLang="ko-KR" sz="2000" dirty="0" smtClean="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apping</a:t>
              </a:r>
              <a:endPara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22EC-13EA-8E42-817B-104E241551B2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1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0"/>
            <a:ext cx="7162800" cy="9144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Linear Page Table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26125" y="5892800"/>
            <a:ext cx="2362200" cy="254000"/>
            <a:chOff x="816" y="576"/>
            <a:chExt cx="1632" cy="144"/>
          </a:xfrm>
        </p:grpSpPr>
        <p:sp>
          <p:nvSpPr>
            <p:cNvPr id="1619972" name="Rectangle 4"/>
            <p:cNvSpPr>
              <a:spLocks noChangeArrowheads="1"/>
            </p:cNvSpPr>
            <p:nvPr/>
          </p:nvSpPr>
          <p:spPr bwMode="auto">
            <a:xfrm>
              <a:off x="816" y="576"/>
              <a:ext cx="1056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VPN</a:t>
              </a:r>
              <a:endParaRPr lang="en-US" altLang="ko-KR" sz="2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  <p:sp>
          <p:nvSpPr>
            <p:cNvPr id="1619973" name="Rectangle 5"/>
            <p:cNvSpPr>
              <a:spLocks noChangeArrowheads="1"/>
            </p:cNvSpPr>
            <p:nvPr/>
          </p:nvSpPr>
          <p:spPr bwMode="auto">
            <a:xfrm>
              <a:off x="1872" y="576"/>
              <a:ext cx="576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solidFill>
                    <a:srgbClr val="56127A"/>
                  </a:solidFill>
                  <a:ea typeface="굴림" charset="-127"/>
                  <a:cs typeface="굴림" charset="-127"/>
                </a:rPr>
                <a:t>Offset</a:t>
              </a:r>
              <a:endParaRPr lang="en-US" altLang="ko-KR" sz="2800">
                <a:solidFill>
                  <a:srgbClr val="56127A"/>
                </a:solidFill>
                <a:ea typeface="굴림" charset="-127"/>
                <a:cs typeface="굴림" charset="-127"/>
              </a:endParaRPr>
            </a:p>
          </p:txBody>
        </p:sp>
      </p:grpSp>
      <p:sp>
        <p:nvSpPr>
          <p:cNvPr id="1619974" name="Line 6"/>
          <p:cNvSpPr>
            <a:spLocks noChangeShapeType="1"/>
          </p:cNvSpPr>
          <p:nvPr/>
        </p:nvSpPr>
        <p:spPr bwMode="auto">
          <a:xfrm flipV="1">
            <a:off x="6651625" y="3378200"/>
            <a:ext cx="914400" cy="630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75" name="Text Box 7"/>
          <p:cNvSpPr txBox="1">
            <a:spLocks noChangeArrowheads="1"/>
          </p:cNvSpPr>
          <p:nvPr/>
        </p:nvSpPr>
        <p:spPr bwMode="auto">
          <a:xfrm>
            <a:off x="6083300" y="6110288"/>
            <a:ext cx="19097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  <a:endParaRPr lang="en-US" altLang="ko-KR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19976" name="Rectangle 8"/>
          <p:cNvSpPr>
            <a:spLocks noChangeArrowheads="1"/>
          </p:cNvSpPr>
          <p:nvPr/>
        </p:nvSpPr>
        <p:spPr bwMode="auto">
          <a:xfrm>
            <a:off x="3581400" y="5892800"/>
            <a:ext cx="2016125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18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PT Base Register</a:t>
            </a:r>
          </a:p>
        </p:txBody>
      </p:sp>
      <p:sp>
        <p:nvSpPr>
          <p:cNvPr id="1619977" name="Text Box 9"/>
          <p:cNvSpPr txBox="1">
            <a:spLocks noChangeArrowheads="1"/>
          </p:cNvSpPr>
          <p:nvPr/>
        </p:nvSpPr>
        <p:spPr bwMode="auto">
          <a:xfrm>
            <a:off x="6689725" y="4730750"/>
            <a:ext cx="6492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VPN</a:t>
            </a:r>
            <a:endParaRPr lang="en-US" altLang="ko-KR" sz="1800" i="1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369175" y="923925"/>
            <a:ext cx="1622425" cy="4778375"/>
            <a:chOff x="4356" y="758"/>
            <a:chExt cx="1022" cy="3010"/>
          </a:xfrm>
        </p:grpSpPr>
        <p:sp>
          <p:nvSpPr>
            <p:cNvPr id="1619979" name="Rectangle 11"/>
            <p:cNvSpPr>
              <a:spLocks noChangeArrowheads="1"/>
            </p:cNvSpPr>
            <p:nvPr/>
          </p:nvSpPr>
          <p:spPr bwMode="auto">
            <a:xfrm>
              <a:off x="4520" y="1448"/>
              <a:ext cx="752" cy="8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619980" name="Rectangle 12"/>
            <p:cNvSpPr>
              <a:spLocks noChangeArrowheads="1"/>
            </p:cNvSpPr>
            <p:nvPr/>
          </p:nvSpPr>
          <p:spPr bwMode="auto">
            <a:xfrm>
              <a:off x="4512" y="1152"/>
              <a:ext cx="768" cy="11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1" name="Rectangle 13"/>
            <p:cNvSpPr>
              <a:spLocks noChangeArrowheads="1"/>
            </p:cNvSpPr>
            <p:nvPr/>
          </p:nvSpPr>
          <p:spPr bwMode="auto">
            <a:xfrm>
              <a:off x="4512" y="1658"/>
              <a:ext cx="768" cy="1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400">
                  <a:solidFill>
                    <a:srgbClr val="FF0000"/>
                  </a:solidFill>
                  <a:latin typeface="Verdana" charset="0"/>
                  <a:ea typeface="굴림" charset="-127"/>
                  <a:cs typeface="굴림" charset="-127"/>
                </a:rPr>
                <a:t>Data word</a:t>
              </a:r>
            </a:p>
          </p:txBody>
        </p:sp>
        <p:sp>
          <p:nvSpPr>
            <p:cNvPr id="1619982" name="Rectangle 14" descr="40%"/>
            <p:cNvSpPr>
              <a:spLocks noChangeArrowheads="1"/>
            </p:cNvSpPr>
            <p:nvPr/>
          </p:nvSpPr>
          <p:spPr bwMode="auto">
            <a:xfrm>
              <a:off x="4512" y="2304"/>
              <a:ext cx="768" cy="1248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3" name="Freeform 15" descr="40%"/>
            <p:cNvSpPr>
              <a:spLocks/>
            </p:cNvSpPr>
            <p:nvPr/>
          </p:nvSpPr>
          <p:spPr bwMode="auto">
            <a:xfrm>
              <a:off x="4512" y="3432"/>
              <a:ext cx="768" cy="3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336" y="192"/>
                </a:cxn>
                <a:cxn ang="0">
                  <a:pos x="480" y="432"/>
                </a:cxn>
                <a:cxn ang="0">
                  <a:pos x="672" y="288"/>
                </a:cxn>
                <a:cxn ang="0">
                  <a:pos x="912" y="432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528">
                  <a:moveTo>
                    <a:pt x="0" y="0"/>
                  </a:moveTo>
                  <a:lnTo>
                    <a:pt x="0" y="528"/>
                  </a:lnTo>
                  <a:lnTo>
                    <a:pt x="336" y="192"/>
                  </a:lnTo>
                  <a:lnTo>
                    <a:pt x="480" y="432"/>
                  </a:lnTo>
                  <a:lnTo>
                    <a:pt x="672" y="288"/>
                  </a:lnTo>
                  <a:lnTo>
                    <a:pt x="912" y="432"/>
                  </a:lnTo>
                  <a:lnTo>
                    <a:pt x="912" y="0"/>
                  </a:lnTo>
                  <a:lnTo>
                    <a:pt x="0" y="0"/>
                  </a:lnTo>
                  <a:close/>
                </a:path>
              </a:pathLst>
            </a:cu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4" name="Freeform 16" descr="40%"/>
            <p:cNvSpPr>
              <a:spLocks/>
            </p:cNvSpPr>
            <p:nvPr/>
          </p:nvSpPr>
          <p:spPr bwMode="auto">
            <a:xfrm>
              <a:off x="4512" y="960"/>
              <a:ext cx="768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912" y="480"/>
                </a:cxn>
                <a:cxn ang="0">
                  <a:pos x="912" y="0"/>
                </a:cxn>
                <a:cxn ang="0">
                  <a:pos x="528" y="192"/>
                </a:cxn>
                <a:cxn ang="0">
                  <a:pos x="480" y="48"/>
                </a:cxn>
                <a:cxn ang="0">
                  <a:pos x="96" y="192"/>
                </a:cxn>
                <a:cxn ang="0">
                  <a:pos x="0" y="96"/>
                </a:cxn>
                <a:cxn ang="0">
                  <a:pos x="0" y="480"/>
                </a:cxn>
              </a:cxnLst>
              <a:rect l="0" t="0" r="r" b="b"/>
              <a:pathLst>
                <a:path w="912" h="480">
                  <a:moveTo>
                    <a:pt x="0" y="480"/>
                  </a:moveTo>
                  <a:lnTo>
                    <a:pt x="912" y="480"/>
                  </a:lnTo>
                  <a:lnTo>
                    <a:pt x="912" y="0"/>
                  </a:lnTo>
                  <a:lnTo>
                    <a:pt x="528" y="192"/>
                  </a:lnTo>
                  <a:lnTo>
                    <a:pt x="480" y="48"/>
                  </a:lnTo>
                  <a:lnTo>
                    <a:pt x="96" y="192"/>
                  </a:lnTo>
                  <a:lnTo>
                    <a:pt x="0" y="96"/>
                  </a:lnTo>
                  <a:lnTo>
                    <a:pt x="0" y="480"/>
                  </a:lnTo>
                  <a:close/>
                </a:path>
              </a:pathLst>
            </a:cu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9985" name="Text Box 17"/>
            <p:cNvSpPr txBox="1">
              <a:spLocks noChangeArrowheads="1"/>
            </p:cNvSpPr>
            <p:nvPr/>
          </p:nvSpPr>
          <p:spPr bwMode="auto">
            <a:xfrm>
              <a:off x="4356" y="758"/>
              <a:ext cx="102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2000">
                  <a:solidFill>
                    <a:srgbClr val="56127A"/>
                  </a:solidFill>
                  <a:latin typeface="Verdana" charset="0"/>
                  <a:ea typeface="굴림" charset="-127"/>
                  <a:cs typeface="굴림" charset="-127"/>
                </a:rPr>
                <a:t>Data Pages</a:t>
              </a:r>
              <a:endPara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endParaRPr>
            </a:p>
          </p:txBody>
        </p:sp>
        <p:sp>
          <p:nvSpPr>
            <p:cNvPr id="1619986" name="Line 18"/>
            <p:cNvSpPr>
              <a:spLocks noChangeShapeType="1"/>
            </p:cNvSpPr>
            <p:nvPr/>
          </p:nvSpPr>
          <p:spPr bwMode="auto">
            <a:xfrm flipV="1">
              <a:off x="4416" y="1728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9987" name="Text Box 19"/>
          <p:cNvSpPr txBox="1">
            <a:spLocks noChangeArrowheads="1"/>
          </p:cNvSpPr>
          <p:nvPr/>
        </p:nvSpPr>
        <p:spPr bwMode="auto">
          <a:xfrm>
            <a:off x="6665913" y="2754313"/>
            <a:ext cx="8699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19988" name="Rectangle 20" descr="40%"/>
          <p:cNvSpPr>
            <a:spLocks noChangeArrowheads="1"/>
          </p:cNvSpPr>
          <p:nvPr/>
        </p:nvSpPr>
        <p:spPr bwMode="auto">
          <a:xfrm>
            <a:off x="5026025" y="5486400"/>
            <a:ext cx="1600200" cy="241300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89" name="Rectangle 21" descr="Wide upward diagonal"/>
          <p:cNvSpPr>
            <a:spLocks noChangeArrowheads="1"/>
          </p:cNvSpPr>
          <p:nvPr/>
        </p:nvSpPr>
        <p:spPr bwMode="auto">
          <a:xfrm>
            <a:off x="5026025" y="4767263"/>
            <a:ext cx="1600200" cy="23971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>
              <a:ea typeface="굴림" charset="-127"/>
              <a:cs typeface="굴림" charset="-127"/>
            </a:endParaRPr>
          </a:p>
        </p:txBody>
      </p:sp>
      <p:sp>
        <p:nvSpPr>
          <p:cNvPr id="1619990" name="Rectangle 22" descr="40%"/>
          <p:cNvSpPr>
            <a:spLocks noChangeArrowheads="1"/>
          </p:cNvSpPr>
          <p:nvPr/>
        </p:nvSpPr>
        <p:spPr bwMode="auto">
          <a:xfrm>
            <a:off x="5026025" y="524668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1" name="Freeform 23" descr="Wide upward diagonal"/>
          <p:cNvSpPr>
            <a:spLocks/>
          </p:cNvSpPr>
          <p:nvPr/>
        </p:nvSpPr>
        <p:spPr bwMode="auto">
          <a:xfrm>
            <a:off x="5026025" y="2827338"/>
            <a:ext cx="1600200" cy="7620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1488" y="432"/>
              </a:cxn>
              <a:cxn ang="0">
                <a:pos x="1488" y="0"/>
              </a:cxn>
              <a:cxn ang="0">
                <a:pos x="1296" y="96"/>
              </a:cxn>
              <a:cxn ang="0">
                <a:pos x="1152" y="48"/>
              </a:cxn>
              <a:cxn ang="0">
                <a:pos x="1008" y="288"/>
              </a:cxn>
              <a:cxn ang="0">
                <a:pos x="576" y="48"/>
              </a:cxn>
              <a:cxn ang="0">
                <a:pos x="240" y="192"/>
              </a:cxn>
              <a:cxn ang="0">
                <a:pos x="0" y="96"/>
              </a:cxn>
              <a:cxn ang="0">
                <a:pos x="0" y="432"/>
              </a:cxn>
            </a:cxnLst>
            <a:rect l="0" t="0" r="r" b="b"/>
            <a:pathLst>
              <a:path w="1488" h="432">
                <a:moveTo>
                  <a:pt x="0" y="432"/>
                </a:moveTo>
                <a:lnTo>
                  <a:pt x="1488" y="432"/>
                </a:lnTo>
                <a:lnTo>
                  <a:pt x="1488" y="0"/>
                </a:lnTo>
                <a:lnTo>
                  <a:pt x="1296" y="96"/>
                </a:lnTo>
                <a:lnTo>
                  <a:pt x="1152" y="48"/>
                </a:lnTo>
                <a:lnTo>
                  <a:pt x="1008" y="288"/>
                </a:lnTo>
                <a:lnTo>
                  <a:pt x="576" y="48"/>
                </a:lnTo>
                <a:lnTo>
                  <a:pt x="240" y="192"/>
                </a:lnTo>
                <a:lnTo>
                  <a:pt x="0" y="96"/>
                </a:lnTo>
                <a:lnTo>
                  <a:pt x="0" y="432"/>
                </a:lnTo>
                <a:close/>
              </a:path>
            </a:pathLst>
          </a:custGeom>
          <a:pattFill prst="wdUpDiag">
            <a:fgClr>
              <a:srgbClr val="000000"/>
            </a:fgClr>
            <a:bgClr>
              <a:schemeClr val="bg1"/>
            </a:bgClr>
          </a:patt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92" name="Freeform 24" descr="Wide upward diagonal"/>
          <p:cNvSpPr>
            <a:spLocks/>
          </p:cNvSpPr>
          <p:nvPr/>
        </p:nvSpPr>
        <p:spPr bwMode="auto">
          <a:xfrm>
            <a:off x="5026025" y="2370138"/>
            <a:ext cx="1600200" cy="8001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0" y="0"/>
              </a:cxn>
              <a:cxn ang="0">
                <a:pos x="1488" y="0"/>
              </a:cxn>
              <a:cxn ang="0">
                <a:pos x="1488" y="240"/>
              </a:cxn>
              <a:cxn ang="0">
                <a:pos x="1296" y="336"/>
              </a:cxn>
              <a:cxn ang="0">
                <a:pos x="1104" y="240"/>
              </a:cxn>
              <a:cxn ang="0">
                <a:pos x="960" y="480"/>
              </a:cxn>
              <a:cxn ang="0">
                <a:pos x="576" y="240"/>
              </a:cxn>
              <a:cxn ang="0">
                <a:pos x="240" y="384"/>
              </a:cxn>
              <a:cxn ang="0">
                <a:pos x="0" y="336"/>
              </a:cxn>
            </a:cxnLst>
            <a:rect l="0" t="0" r="r" b="b"/>
            <a:pathLst>
              <a:path w="1488" h="480">
                <a:moveTo>
                  <a:pt x="0" y="336"/>
                </a:moveTo>
                <a:lnTo>
                  <a:pt x="0" y="0"/>
                </a:lnTo>
                <a:lnTo>
                  <a:pt x="1488" y="0"/>
                </a:lnTo>
                <a:lnTo>
                  <a:pt x="1488" y="240"/>
                </a:lnTo>
                <a:lnTo>
                  <a:pt x="1296" y="336"/>
                </a:lnTo>
                <a:lnTo>
                  <a:pt x="1104" y="240"/>
                </a:lnTo>
                <a:lnTo>
                  <a:pt x="960" y="480"/>
                </a:lnTo>
                <a:lnTo>
                  <a:pt x="576" y="240"/>
                </a:lnTo>
                <a:lnTo>
                  <a:pt x="240" y="384"/>
                </a:lnTo>
                <a:lnTo>
                  <a:pt x="0" y="336"/>
                </a:lnTo>
                <a:close/>
              </a:path>
            </a:pathLst>
          </a:custGeom>
          <a:pattFill prst="wdUpDiag">
            <a:fgClr>
              <a:srgbClr val="000000"/>
            </a:fgClr>
            <a:bgClr>
              <a:schemeClr val="bg1"/>
            </a:bgClr>
          </a:patt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93" name="Rectangle 25"/>
          <p:cNvSpPr>
            <a:spLocks noChangeArrowheads="1"/>
          </p:cNvSpPr>
          <p:nvPr/>
        </p:nvSpPr>
        <p:spPr bwMode="auto">
          <a:xfrm>
            <a:off x="5026025" y="1912938"/>
            <a:ext cx="1600200" cy="2413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19994" name="Rectangle 26" descr="40%"/>
          <p:cNvSpPr>
            <a:spLocks noChangeArrowheads="1"/>
          </p:cNvSpPr>
          <p:nvPr/>
        </p:nvSpPr>
        <p:spPr bwMode="auto">
          <a:xfrm>
            <a:off x="5026025" y="21415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5" name="Rectangle 27" descr="40%"/>
          <p:cNvSpPr>
            <a:spLocks noChangeArrowheads="1"/>
          </p:cNvSpPr>
          <p:nvPr/>
        </p:nvSpPr>
        <p:spPr bwMode="auto">
          <a:xfrm>
            <a:off x="5026025" y="16843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6" name="Rectangle 28" descr="40%"/>
          <p:cNvSpPr>
            <a:spLocks noChangeArrowheads="1"/>
          </p:cNvSpPr>
          <p:nvPr/>
        </p:nvSpPr>
        <p:spPr bwMode="auto">
          <a:xfrm>
            <a:off x="5026025" y="14557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19997" name="Text Box 29"/>
          <p:cNvSpPr txBox="1">
            <a:spLocks noChangeArrowheads="1"/>
          </p:cNvSpPr>
          <p:nvPr/>
        </p:nvSpPr>
        <p:spPr bwMode="auto">
          <a:xfrm>
            <a:off x="5026025" y="1074738"/>
            <a:ext cx="15763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</a:t>
            </a:r>
          </a:p>
        </p:txBody>
      </p:sp>
      <p:sp>
        <p:nvSpPr>
          <p:cNvPr id="1619998" name="Line 30"/>
          <p:cNvSpPr>
            <a:spLocks noChangeShapeType="1"/>
          </p:cNvSpPr>
          <p:nvPr/>
        </p:nvSpPr>
        <p:spPr bwMode="auto">
          <a:xfrm flipV="1">
            <a:off x="6740525" y="4013200"/>
            <a:ext cx="0" cy="1684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999" name="Rectangle 31"/>
          <p:cNvSpPr>
            <a:spLocks noChangeArrowheads="1"/>
          </p:cNvSpPr>
          <p:nvPr/>
        </p:nvSpPr>
        <p:spPr bwMode="auto">
          <a:xfrm>
            <a:off x="5026025" y="5006975"/>
            <a:ext cx="1600200" cy="239713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0" name="Rectangle 32" descr="40%"/>
          <p:cNvSpPr>
            <a:spLocks noChangeArrowheads="1"/>
          </p:cNvSpPr>
          <p:nvPr/>
        </p:nvSpPr>
        <p:spPr bwMode="auto">
          <a:xfrm>
            <a:off x="5026025" y="40465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20001" name="Rectangle 33"/>
          <p:cNvSpPr>
            <a:spLocks noChangeArrowheads="1"/>
          </p:cNvSpPr>
          <p:nvPr/>
        </p:nvSpPr>
        <p:spPr bwMode="auto">
          <a:xfrm>
            <a:off x="5026025" y="4527550"/>
            <a:ext cx="1600200" cy="239713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2" name="Rectangle 34"/>
          <p:cNvSpPr>
            <a:spLocks noChangeArrowheads="1"/>
          </p:cNvSpPr>
          <p:nvPr/>
        </p:nvSpPr>
        <p:spPr bwMode="auto">
          <a:xfrm>
            <a:off x="5026025" y="4286250"/>
            <a:ext cx="1600200" cy="2413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3" name="Rectangle 35"/>
          <p:cNvSpPr>
            <a:spLocks noChangeArrowheads="1"/>
          </p:cNvSpPr>
          <p:nvPr/>
        </p:nvSpPr>
        <p:spPr bwMode="auto">
          <a:xfrm>
            <a:off x="5026025" y="3589338"/>
            <a:ext cx="1600200" cy="239712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DPN</a:t>
            </a:r>
          </a:p>
        </p:txBody>
      </p:sp>
      <p:sp>
        <p:nvSpPr>
          <p:cNvPr id="1620004" name="Rectangle 36" descr="40%"/>
          <p:cNvSpPr>
            <a:spLocks noChangeArrowheads="1"/>
          </p:cNvSpPr>
          <p:nvPr/>
        </p:nvSpPr>
        <p:spPr bwMode="auto">
          <a:xfrm>
            <a:off x="5026025" y="3817938"/>
            <a:ext cx="1600200" cy="239712"/>
          </a:xfrm>
          <a:prstGeom prst="rect">
            <a:avLst/>
          </a:prstGeom>
          <a:pattFill prst="pct40">
            <a:fgClr>
              <a:srgbClr val="FFCC66"/>
            </a:fgClr>
            <a:bgClr>
              <a:schemeClr val="bg1"/>
            </a:bgClr>
          </a:patt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</a:t>
            </a:r>
          </a:p>
        </p:txBody>
      </p:sp>
      <p:sp>
        <p:nvSpPr>
          <p:cNvPr id="1620005" name="Freeform 37"/>
          <p:cNvSpPr>
            <a:spLocks/>
          </p:cNvSpPr>
          <p:nvPr/>
        </p:nvSpPr>
        <p:spPr bwMode="auto">
          <a:xfrm>
            <a:off x="4556125" y="5626100"/>
            <a:ext cx="457200" cy="254000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0" y="0"/>
              </a:cxn>
              <a:cxn ang="0">
                <a:pos x="288" y="0"/>
              </a:cxn>
            </a:cxnLst>
            <a:rect l="0" t="0" r="r" b="b"/>
            <a:pathLst>
              <a:path w="288" h="160">
                <a:moveTo>
                  <a:pt x="0" y="160"/>
                </a:moveTo>
                <a:lnTo>
                  <a:pt x="0" y="0"/>
                </a:lnTo>
                <a:lnTo>
                  <a:pt x="288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0006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27038" y="1035050"/>
            <a:ext cx="4189412" cy="4754563"/>
          </a:xfrm>
          <a:noFill/>
          <a:ln/>
        </p:spPr>
        <p:txBody>
          <a:bodyPr/>
          <a:lstStyle/>
          <a:p>
            <a:pPr marL="342900" indent="-342900"/>
            <a:r>
              <a:rPr lang="en-US" altLang="ko-KR">
                <a:ea typeface="굴림" charset="-127"/>
                <a:cs typeface="굴림" charset="-127"/>
              </a:rPr>
              <a:t>Page Table Entry (PTE) contains: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A bit to indicate if a page exists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PPN (physical page number) for a memory-resident page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DPN (disk page number) for a page on the disk</a:t>
            </a:r>
          </a:p>
          <a:p>
            <a:pPr marL="742950" lvl="1" indent="-285750"/>
            <a:r>
              <a:rPr lang="en-US" altLang="ko-KR">
                <a:ea typeface="굴림" charset="-127"/>
                <a:cs typeface="굴림" charset="-127"/>
              </a:rPr>
              <a:t>Status bits for protection and usage</a:t>
            </a:r>
          </a:p>
          <a:p>
            <a:pPr marL="342900" indent="-342900">
              <a:spcBef>
                <a:spcPct val="0"/>
              </a:spcBef>
            </a:pPr>
            <a:r>
              <a:rPr lang="en-US" altLang="ko-KR">
                <a:ea typeface="굴림" charset="-127"/>
                <a:cs typeface="굴림" charset="-127"/>
              </a:rPr>
              <a:t>OS sets the Page Table Base Register whenever active user process changes</a:t>
            </a:r>
          </a:p>
          <a:p>
            <a:pPr marL="342900" indent="-342900"/>
            <a:endParaRPr lang="en-US" altLang="ko-KR">
              <a:ea typeface="굴림" charset="-127"/>
              <a:cs typeface="굴림" charset="-127"/>
            </a:endParaRPr>
          </a:p>
        </p:txBody>
      </p:sp>
      <p:sp>
        <p:nvSpPr>
          <p:cNvPr id="1620007" name="Rectangle 39" descr="40%"/>
          <p:cNvSpPr>
            <a:spLocks noChangeArrowheads="1"/>
          </p:cNvSpPr>
          <p:nvPr/>
        </p:nvSpPr>
        <p:spPr bwMode="auto">
          <a:xfrm>
            <a:off x="209550" y="2381250"/>
            <a:ext cx="1054100" cy="1905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0008" name="Rectangle 40"/>
          <p:cNvSpPr>
            <a:spLocks noChangeArrowheads="1"/>
          </p:cNvSpPr>
          <p:nvPr/>
        </p:nvSpPr>
        <p:spPr bwMode="auto">
          <a:xfrm>
            <a:off x="209550" y="2979738"/>
            <a:ext cx="1054100" cy="1905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F230C-8540-DD45-A4B4-F7C79284B04E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2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6781800" cy="673100"/>
          </a:xfrm>
        </p:spPr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Size of Linear Page Table</a:t>
            </a:r>
          </a:p>
        </p:txBody>
      </p:sp>
      <p:sp>
        <p:nvSpPr>
          <p:cNvPr id="162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181600"/>
          </a:xfrm>
          <a:noFill/>
          <a:ln/>
        </p:spPr>
        <p:txBody>
          <a:bodyPr anchor="ctr"/>
          <a:lstStyle/>
          <a:p>
            <a:pPr>
              <a:buFontTx/>
              <a:buNone/>
            </a:pPr>
            <a:r>
              <a:rPr lang="en-US" altLang="ko-KR" sz="2800" dirty="0">
                <a:ea typeface="굴림" charset="-127"/>
                <a:cs typeface="굴림" charset="-127"/>
              </a:rPr>
              <a:t>With 32-bit addresses, 4-KB pages &amp; 4-byte </a:t>
            </a:r>
            <a:r>
              <a:rPr lang="en-US" altLang="ko-KR" sz="2800" dirty="0" err="1">
                <a:ea typeface="굴림" charset="-127"/>
                <a:cs typeface="굴림" charset="-127"/>
              </a:rPr>
              <a:t>PTEs</a:t>
            </a:r>
            <a:r>
              <a:rPr lang="en-US" altLang="ko-KR" sz="2800" dirty="0">
                <a:ea typeface="굴림" charset="-127"/>
                <a:cs typeface="굴림" charset="-127"/>
              </a:rPr>
              <a:t>:</a:t>
            </a:r>
          </a:p>
          <a:p>
            <a:pPr lvl="1">
              <a:buClr>
                <a:schemeClr val="tx1"/>
              </a:buClr>
              <a:buFont typeface="Symbol" charset="2"/>
              <a:buChar char="Þ"/>
            </a:pPr>
            <a:r>
              <a:rPr lang="en-US" altLang="ko-KR" sz="2400" dirty="0">
                <a:ea typeface="굴림" charset="-127"/>
                <a:cs typeface="굴림" charset="-127"/>
              </a:rPr>
              <a:t>  2</a:t>
            </a:r>
            <a:r>
              <a:rPr lang="en-US" altLang="ko-KR" sz="2400" baseline="30000" dirty="0">
                <a:ea typeface="굴림" charset="-127"/>
                <a:cs typeface="굴림" charset="-127"/>
              </a:rPr>
              <a:t>20</a:t>
            </a:r>
            <a:r>
              <a:rPr lang="en-US" altLang="ko-KR" sz="2400" dirty="0">
                <a:ea typeface="굴림" charset="-127"/>
                <a:cs typeface="굴림" charset="-127"/>
              </a:rPr>
              <a:t> </a:t>
            </a:r>
            <a:r>
              <a:rPr lang="en-US" altLang="ko-KR" sz="2400" dirty="0" err="1">
                <a:ea typeface="굴림" charset="-127"/>
                <a:cs typeface="굴림" charset="-127"/>
              </a:rPr>
              <a:t>PTEs</a:t>
            </a:r>
            <a:r>
              <a:rPr lang="en-US" altLang="ko-KR" sz="2400" dirty="0">
                <a:ea typeface="굴림" charset="-127"/>
                <a:cs typeface="굴림" charset="-127"/>
              </a:rPr>
              <a:t>, </a:t>
            </a:r>
            <a:r>
              <a:rPr lang="en-US" altLang="ko-KR" sz="2400" dirty="0" err="1">
                <a:ea typeface="굴림" charset="-127"/>
                <a:cs typeface="굴림" charset="-127"/>
              </a:rPr>
              <a:t>i.e</a:t>
            </a:r>
            <a:r>
              <a:rPr lang="en-US" altLang="ko-KR" sz="2400" dirty="0">
                <a:ea typeface="굴림" charset="-127"/>
                <a:cs typeface="굴림" charset="-127"/>
              </a:rPr>
              <a:t>, 4 MB page table per user</a:t>
            </a:r>
          </a:p>
          <a:p>
            <a:pPr lvl="1">
              <a:buClr>
                <a:schemeClr val="tx1"/>
              </a:buClr>
              <a:buFont typeface="Symbol" charset="2"/>
              <a:buChar char="Þ"/>
            </a:pPr>
            <a:r>
              <a:rPr lang="en-US" altLang="ko-KR" sz="2400" dirty="0">
                <a:ea typeface="굴림" charset="-127"/>
                <a:cs typeface="굴림" charset="-127"/>
              </a:rPr>
              <a:t> 4 GB of swap needed to back up full virtual address</a:t>
            </a:r>
            <a:br>
              <a:rPr lang="en-US" altLang="ko-KR" sz="2400" dirty="0">
                <a:ea typeface="굴림" charset="-127"/>
                <a:cs typeface="굴림" charset="-127"/>
              </a:rPr>
            </a:br>
            <a:r>
              <a:rPr lang="en-US" altLang="ko-KR" sz="2400" dirty="0">
                <a:ea typeface="굴림" charset="-127"/>
                <a:cs typeface="굴림" charset="-127"/>
              </a:rPr>
              <a:t>   space</a:t>
            </a:r>
          </a:p>
          <a:p>
            <a:pPr>
              <a:buClr>
                <a:schemeClr val="tx1"/>
              </a:buClr>
              <a:buFont typeface="Symbol" charset="2"/>
              <a:buNone/>
            </a:pPr>
            <a:endParaRPr lang="en-US" altLang="ko-KR" dirty="0">
              <a:solidFill>
                <a:srgbClr val="56127A"/>
              </a:solidFill>
              <a:ea typeface="굴림" charset="-127"/>
              <a:cs typeface="굴림" charset="-127"/>
            </a:endParaRPr>
          </a:p>
          <a:p>
            <a:pPr>
              <a:buClr>
                <a:schemeClr val="tx1"/>
              </a:buClr>
              <a:buFont typeface="Symbol" charset="2"/>
              <a:buNone/>
            </a:pPr>
            <a:r>
              <a:rPr lang="en-US" altLang="ko-KR" sz="2800" dirty="0">
                <a:ea typeface="굴림" charset="-127"/>
                <a:cs typeface="굴림" charset="-127"/>
              </a:rPr>
              <a:t>Larger pages?</a:t>
            </a:r>
          </a:p>
          <a:p>
            <a:pPr lvl="1">
              <a:buClr>
                <a:schemeClr val="tx1"/>
              </a:buClr>
              <a:buFontTx/>
              <a:buChar char="•"/>
            </a:pPr>
            <a:r>
              <a:rPr lang="en-US" altLang="ko-KR" sz="2400" dirty="0">
                <a:ea typeface="굴림" charset="-127"/>
                <a:cs typeface="굴림" charset="-127"/>
              </a:rPr>
              <a:t>Internal fragmentation (Not all memory in</a:t>
            </a:r>
            <a:r>
              <a:rPr lang="en-US" altLang="ko-KR" sz="2400" dirty="0" smtClean="0">
                <a:ea typeface="굴림" charset="-127"/>
                <a:cs typeface="굴림" charset="-127"/>
              </a:rPr>
              <a:t> page </a:t>
            </a:r>
            <a:r>
              <a:rPr lang="en-US" altLang="ko-KR" sz="2400" dirty="0">
                <a:ea typeface="굴림" charset="-127"/>
                <a:cs typeface="굴림" charset="-127"/>
              </a:rPr>
              <a:t>is used)</a:t>
            </a:r>
          </a:p>
          <a:p>
            <a:pPr lvl="1">
              <a:buClr>
                <a:schemeClr val="tx1"/>
              </a:buClr>
              <a:buFontTx/>
              <a:buChar char="•"/>
            </a:pPr>
            <a:r>
              <a:rPr lang="en-US" altLang="ko-KR" sz="2400" dirty="0">
                <a:ea typeface="굴림" charset="-127"/>
                <a:cs typeface="굴림" charset="-127"/>
              </a:rPr>
              <a:t>Larger page fault penalty (more time to read from disk)</a:t>
            </a:r>
          </a:p>
          <a:p>
            <a:pPr>
              <a:buClr>
                <a:schemeClr val="tx1"/>
              </a:buClr>
              <a:buFont typeface="Symbol" charset="2"/>
              <a:buNone/>
            </a:pPr>
            <a:endParaRPr lang="en-US" altLang="ko-KR" dirty="0">
              <a:solidFill>
                <a:srgbClr val="56127A"/>
              </a:solidFill>
              <a:ea typeface="굴림" charset="-127"/>
              <a:cs typeface="굴림" charset="-127"/>
            </a:endParaRPr>
          </a:p>
          <a:p>
            <a:pPr>
              <a:buClr>
                <a:schemeClr val="tx1"/>
              </a:buClr>
              <a:buFont typeface="Symbol" charset="2"/>
              <a:buNone/>
            </a:pPr>
            <a:r>
              <a:rPr lang="en-US" altLang="ko-KR" sz="2800" dirty="0">
                <a:ea typeface="굴림" charset="-127"/>
                <a:cs typeface="굴림" charset="-127"/>
              </a:rPr>
              <a:t>What about 64-bit virtual address space???</a:t>
            </a:r>
          </a:p>
          <a:p>
            <a:pPr lvl="1">
              <a:buClr>
                <a:schemeClr val="tx1"/>
              </a:buClr>
              <a:buFontTx/>
              <a:buChar char="•"/>
            </a:pPr>
            <a:r>
              <a:rPr lang="en-US" altLang="ko-KR" sz="2400" dirty="0">
                <a:ea typeface="굴림" charset="-127"/>
                <a:cs typeface="굴림" charset="-127"/>
              </a:rPr>
              <a:t>Even 1MB pages would require 2</a:t>
            </a:r>
            <a:r>
              <a:rPr lang="en-US" altLang="ko-KR" sz="2400" baseline="30000" dirty="0">
                <a:ea typeface="굴림" charset="-127"/>
                <a:cs typeface="굴림" charset="-127"/>
              </a:rPr>
              <a:t>44  </a:t>
            </a:r>
            <a:r>
              <a:rPr lang="en-US" altLang="ko-KR" sz="2400" dirty="0">
                <a:ea typeface="굴림" charset="-127"/>
                <a:cs typeface="굴림" charset="-127"/>
              </a:rPr>
              <a:t>8-byte </a:t>
            </a:r>
            <a:r>
              <a:rPr lang="en-US" altLang="ko-KR" sz="2400" dirty="0" err="1">
                <a:ea typeface="굴림" charset="-127"/>
                <a:cs typeface="굴림" charset="-127"/>
              </a:rPr>
              <a:t>PTEs</a:t>
            </a:r>
            <a:r>
              <a:rPr lang="en-US" altLang="ko-KR" sz="2400" dirty="0">
                <a:ea typeface="굴림" charset="-127"/>
                <a:cs typeface="굴림" charset="-127"/>
              </a:rPr>
              <a:t> (35 TB!)</a:t>
            </a:r>
          </a:p>
          <a:p>
            <a:pPr>
              <a:buClr>
                <a:schemeClr val="tx1"/>
              </a:buClr>
              <a:buFont typeface="Symbol" charset="2"/>
              <a:buNone/>
            </a:pPr>
            <a:r>
              <a:rPr lang="en-US" altLang="ko-KR" sz="2800" dirty="0">
                <a:solidFill>
                  <a:srgbClr val="56127A"/>
                </a:solidFill>
                <a:ea typeface="굴림" charset="-127"/>
                <a:cs typeface="굴림" charset="-127"/>
              </a:rPr>
              <a:t>                          </a:t>
            </a:r>
            <a:r>
              <a:rPr lang="en-US" altLang="ko-KR" sz="2800" i="1" dirty="0">
                <a:solidFill>
                  <a:srgbClr val="56127A"/>
                </a:solidFill>
                <a:ea typeface="굴림" charset="-127"/>
                <a:cs typeface="굴림" charset="-127"/>
              </a:rPr>
              <a:t>What is the “saving grace” ?</a:t>
            </a:r>
            <a:r>
              <a:rPr lang="en-US" altLang="ko-KR" sz="3200" i="1" dirty="0">
                <a:solidFill>
                  <a:schemeClr val="tx2"/>
                </a:solidFill>
                <a:ea typeface="굴림" charset="-127"/>
                <a:cs typeface="굴림" charset="-127"/>
              </a:rPr>
              <a:t> </a:t>
            </a:r>
            <a:endParaRPr lang="en-US" altLang="ko-KR" sz="3200" i="1" dirty="0">
              <a:solidFill>
                <a:schemeClr val="tx2"/>
              </a:solidFill>
              <a:ea typeface="굴림" charset="-127"/>
              <a:cs typeface="굴림" charset="-127"/>
              <a:sym typeface="Symbol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0C1C-B9DC-C147-9AF6-8247FECD9DFD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24066" name="Rectangle 2" descr="40%"/>
          <p:cNvSpPr>
            <a:spLocks noChangeArrowheads="1"/>
          </p:cNvSpPr>
          <p:nvPr/>
        </p:nvSpPr>
        <p:spPr bwMode="auto">
          <a:xfrm>
            <a:off x="7594600" y="846137"/>
            <a:ext cx="914400" cy="9906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594600" y="858837"/>
            <a:ext cx="901700" cy="965200"/>
            <a:chOff x="4784" y="584"/>
            <a:chExt cx="568" cy="608"/>
          </a:xfrm>
        </p:grpSpPr>
        <p:sp>
          <p:nvSpPr>
            <p:cNvPr id="1624068" name="Rectangle 4" descr="40%"/>
            <p:cNvSpPr>
              <a:spLocks noChangeArrowheads="1"/>
            </p:cNvSpPr>
            <p:nvPr/>
          </p:nvSpPr>
          <p:spPr bwMode="auto">
            <a:xfrm>
              <a:off x="4784" y="584"/>
              <a:ext cx="568" cy="608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rgbClr val="FFFFFF"/>
              </a:bgClr>
            </a:patt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69" name="Line 5" descr="40%"/>
            <p:cNvSpPr>
              <a:spLocks noChangeShapeType="1"/>
            </p:cNvSpPr>
            <p:nvPr/>
          </p:nvSpPr>
          <p:spPr bwMode="auto">
            <a:xfrm>
              <a:off x="4784" y="890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70" name="Line 6" descr="40%"/>
            <p:cNvSpPr>
              <a:spLocks noChangeShapeType="1"/>
            </p:cNvSpPr>
            <p:nvPr/>
          </p:nvSpPr>
          <p:spPr bwMode="auto">
            <a:xfrm>
              <a:off x="4784" y="1050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71" name="Line 7" descr="40%"/>
            <p:cNvSpPr>
              <a:spLocks noChangeShapeType="1"/>
            </p:cNvSpPr>
            <p:nvPr/>
          </p:nvSpPr>
          <p:spPr bwMode="auto">
            <a:xfrm>
              <a:off x="4784" y="731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24072" name="Rectangle 8" descr="40%"/>
          <p:cNvSpPr>
            <a:spLocks noChangeArrowheads="1"/>
          </p:cNvSpPr>
          <p:nvPr/>
        </p:nvSpPr>
        <p:spPr bwMode="auto">
          <a:xfrm>
            <a:off x="7594600" y="1912937"/>
            <a:ext cx="914400" cy="9906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3" name="Rectangle 9" descr="40%"/>
          <p:cNvSpPr>
            <a:spLocks noChangeArrowheads="1"/>
          </p:cNvSpPr>
          <p:nvPr/>
        </p:nvSpPr>
        <p:spPr bwMode="auto">
          <a:xfrm>
            <a:off x="7594600" y="1925637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4" name="Line 10" descr="40%"/>
          <p:cNvSpPr>
            <a:spLocks noChangeShapeType="1"/>
          </p:cNvSpPr>
          <p:nvPr/>
        </p:nvSpPr>
        <p:spPr bwMode="auto">
          <a:xfrm>
            <a:off x="7594600" y="24114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5" name="Line 11" descr="40%"/>
          <p:cNvSpPr>
            <a:spLocks noChangeShapeType="1"/>
          </p:cNvSpPr>
          <p:nvPr/>
        </p:nvSpPr>
        <p:spPr bwMode="auto">
          <a:xfrm>
            <a:off x="7594600" y="26654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6" name="Line 12" descr="40%"/>
          <p:cNvSpPr>
            <a:spLocks noChangeShapeType="1"/>
          </p:cNvSpPr>
          <p:nvPr/>
        </p:nvSpPr>
        <p:spPr bwMode="auto">
          <a:xfrm>
            <a:off x="7594600" y="215900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7" name="Rectangle 13" descr="40%"/>
          <p:cNvSpPr>
            <a:spLocks noChangeArrowheads="1"/>
          </p:cNvSpPr>
          <p:nvPr/>
        </p:nvSpPr>
        <p:spPr bwMode="auto">
          <a:xfrm>
            <a:off x="7594600" y="2154237"/>
            <a:ext cx="904875" cy="257175"/>
          </a:xfrm>
          <a:prstGeom prst="rect">
            <a:avLst/>
          </a:prstGeom>
          <a:pattFill prst="pct40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78" name="Rectangle 14" descr="Wide upward diagonal"/>
          <p:cNvSpPr>
            <a:spLocks noChangeArrowheads="1"/>
          </p:cNvSpPr>
          <p:nvPr/>
        </p:nvSpPr>
        <p:spPr bwMode="auto">
          <a:xfrm>
            <a:off x="5372100" y="1570037"/>
            <a:ext cx="901700" cy="5080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4079" name="Rectangle 15" descr="40%"/>
          <p:cNvSpPr>
            <a:spLocks noChangeArrowheads="1"/>
          </p:cNvSpPr>
          <p:nvPr/>
        </p:nvSpPr>
        <p:spPr bwMode="auto">
          <a:xfrm>
            <a:off x="5384800" y="1087437"/>
            <a:ext cx="901700" cy="5080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4080" name="Rectangle 16" descr="Wide upward diagonal"/>
          <p:cNvSpPr>
            <a:spLocks noChangeArrowheads="1"/>
          </p:cNvSpPr>
          <p:nvPr/>
        </p:nvSpPr>
        <p:spPr bwMode="auto">
          <a:xfrm>
            <a:off x="5359400" y="3830637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1" name="Rectangle 17" descr="Wide upward diagonal"/>
          <p:cNvSpPr>
            <a:spLocks noChangeArrowheads="1"/>
          </p:cNvSpPr>
          <p:nvPr/>
        </p:nvSpPr>
        <p:spPr bwMode="auto">
          <a:xfrm>
            <a:off x="5359400" y="4059237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2" name="Rectangle 18"/>
          <p:cNvSpPr>
            <a:spLocks noChangeArrowheads="1"/>
          </p:cNvSpPr>
          <p:nvPr/>
        </p:nvSpPr>
        <p:spPr bwMode="auto">
          <a:xfrm>
            <a:off x="5359400" y="36020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3" name="Rectangle 19"/>
          <p:cNvSpPr>
            <a:spLocks noChangeArrowheads="1"/>
          </p:cNvSpPr>
          <p:nvPr/>
        </p:nvSpPr>
        <p:spPr bwMode="auto">
          <a:xfrm>
            <a:off x="5359400" y="42878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4" name="Rectangle 20"/>
          <p:cNvSpPr>
            <a:spLocks noChangeArrowheads="1"/>
          </p:cNvSpPr>
          <p:nvPr/>
        </p:nvSpPr>
        <p:spPr bwMode="auto">
          <a:xfrm>
            <a:off x="1536700" y="1404937"/>
            <a:ext cx="2921000" cy="292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85" name="Line 21"/>
          <p:cNvSpPr>
            <a:spLocks noChangeShapeType="1"/>
          </p:cNvSpPr>
          <p:nvPr/>
        </p:nvSpPr>
        <p:spPr bwMode="auto">
          <a:xfrm>
            <a:off x="6248400" y="2687637"/>
            <a:ext cx="13462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7594600" y="2992437"/>
            <a:ext cx="901700" cy="965200"/>
            <a:chOff x="4784" y="1928"/>
            <a:chExt cx="568" cy="608"/>
          </a:xfrm>
        </p:grpSpPr>
        <p:sp>
          <p:nvSpPr>
            <p:cNvPr id="1624087" name="Rectangle 23"/>
            <p:cNvSpPr>
              <a:spLocks noChangeArrowheads="1"/>
            </p:cNvSpPr>
            <p:nvPr/>
          </p:nvSpPr>
          <p:spPr bwMode="auto">
            <a:xfrm>
              <a:off x="4784" y="1928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88" name="Line 24"/>
            <p:cNvSpPr>
              <a:spLocks noChangeShapeType="1"/>
            </p:cNvSpPr>
            <p:nvPr/>
          </p:nvSpPr>
          <p:spPr bwMode="auto">
            <a:xfrm>
              <a:off x="4784" y="223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89" name="Line 25"/>
            <p:cNvSpPr>
              <a:spLocks noChangeShapeType="1"/>
            </p:cNvSpPr>
            <p:nvPr/>
          </p:nvSpPr>
          <p:spPr bwMode="auto">
            <a:xfrm>
              <a:off x="4784" y="2394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0" name="Line 26"/>
            <p:cNvSpPr>
              <a:spLocks noChangeShapeType="1"/>
            </p:cNvSpPr>
            <p:nvPr/>
          </p:nvSpPr>
          <p:spPr bwMode="auto">
            <a:xfrm>
              <a:off x="4784" y="2075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594600" y="5126037"/>
            <a:ext cx="901700" cy="965200"/>
            <a:chOff x="4784" y="3272"/>
            <a:chExt cx="568" cy="608"/>
          </a:xfrm>
        </p:grpSpPr>
        <p:sp>
          <p:nvSpPr>
            <p:cNvPr id="1624092" name="Rectangle 28"/>
            <p:cNvSpPr>
              <a:spLocks noChangeArrowheads="1"/>
            </p:cNvSpPr>
            <p:nvPr/>
          </p:nvSpPr>
          <p:spPr bwMode="auto">
            <a:xfrm>
              <a:off x="4784" y="3272"/>
              <a:ext cx="568" cy="60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3" name="Line 29"/>
            <p:cNvSpPr>
              <a:spLocks noChangeShapeType="1"/>
            </p:cNvSpPr>
            <p:nvPr/>
          </p:nvSpPr>
          <p:spPr bwMode="auto">
            <a:xfrm>
              <a:off x="4784" y="357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4" name="Line 30"/>
            <p:cNvSpPr>
              <a:spLocks noChangeShapeType="1"/>
            </p:cNvSpPr>
            <p:nvPr/>
          </p:nvSpPr>
          <p:spPr bwMode="auto">
            <a:xfrm>
              <a:off x="4784" y="3738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095" name="Line 31"/>
            <p:cNvSpPr>
              <a:spLocks noChangeShapeType="1"/>
            </p:cNvSpPr>
            <p:nvPr/>
          </p:nvSpPr>
          <p:spPr bwMode="auto">
            <a:xfrm>
              <a:off x="4784" y="3419"/>
              <a:ext cx="5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24096" name="Rectangle 32"/>
          <p:cNvSpPr>
            <a:spLocks noGrp="1" noChangeArrowheads="1"/>
          </p:cNvSpPr>
          <p:nvPr>
            <p:ph type="title"/>
          </p:nvPr>
        </p:nvSpPr>
        <p:spPr>
          <a:xfrm>
            <a:off x="250825" y="76200"/>
            <a:ext cx="7648575" cy="66675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Hierarchical Page Table</a:t>
            </a:r>
          </a:p>
        </p:txBody>
      </p:sp>
      <p:sp>
        <p:nvSpPr>
          <p:cNvPr id="1624097" name="Rectangle 33"/>
          <p:cNvSpPr>
            <a:spLocks noChangeArrowheads="1"/>
          </p:cNvSpPr>
          <p:nvPr/>
        </p:nvSpPr>
        <p:spPr bwMode="auto">
          <a:xfrm>
            <a:off x="5384800" y="2319337"/>
            <a:ext cx="876300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98" name="Rectangle 34"/>
          <p:cNvSpPr>
            <a:spLocks noChangeArrowheads="1"/>
          </p:cNvSpPr>
          <p:nvPr/>
        </p:nvSpPr>
        <p:spPr bwMode="auto">
          <a:xfrm>
            <a:off x="3327400" y="2611437"/>
            <a:ext cx="9271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099" name="Rectangle 35"/>
          <p:cNvSpPr>
            <a:spLocks noChangeArrowheads="1"/>
          </p:cNvSpPr>
          <p:nvPr/>
        </p:nvSpPr>
        <p:spPr bwMode="auto">
          <a:xfrm>
            <a:off x="3127375" y="3719512"/>
            <a:ext cx="14351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Level 1 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</a:t>
            </a:r>
          </a:p>
        </p:txBody>
      </p:sp>
      <p:sp>
        <p:nvSpPr>
          <p:cNvPr id="1624100" name="Rectangle 36"/>
          <p:cNvSpPr>
            <a:spLocks noChangeArrowheads="1"/>
          </p:cNvSpPr>
          <p:nvPr/>
        </p:nvSpPr>
        <p:spPr bwMode="auto">
          <a:xfrm>
            <a:off x="5106988" y="4633912"/>
            <a:ext cx="1624012" cy="6683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Level 2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Tables</a:t>
            </a:r>
            <a:r>
              <a:rPr lang="en-US" altLang="ko-KR" sz="2000" b="1">
                <a:solidFill>
                  <a:schemeClr val="accent2"/>
                </a:solidFill>
                <a:ea typeface="굴림" charset="-127"/>
                <a:cs typeface="굴림" charset="-127"/>
              </a:rPr>
              <a:t> </a:t>
            </a:r>
          </a:p>
        </p:txBody>
      </p:sp>
      <p:sp>
        <p:nvSpPr>
          <p:cNvPr id="1624101" name="Line 37"/>
          <p:cNvSpPr>
            <a:spLocks noChangeShapeType="1"/>
          </p:cNvSpPr>
          <p:nvPr/>
        </p:nvSpPr>
        <p:spPr bwMode="auto">
          <a:xfrm flipV="1">
            <a:off x="4241800" y="2078037"/>
            <a:ext cx="1149350" cy="698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2" name="Rectangle 38"/>
          <p:cNvSpPr>
            <a:spLocks noChangeArrowheads="1"/>
          </p:cNvSpPr>
          <p:nvPr/>
        </p:nvSpPr>
        <p:spPr bwMode="auto">
          <a:xfrm>
            <a:off x="5384800" y="1087437"/>
            <a:ext cx="8890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3" name="Rectangle 39"/>
          <p:cNvSpPr>
            <a:spLocks noChangeArrowheads="1"/>
          </p:cNvSpPr>
          <p:nvPr/>
        </p:nvSpPr>
        <p:spPr bwMode="auto">
          <a:xfrm>
            <a:off x="7594600" y="4046537"/>
            <a:ext cx="914400" cy="99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4" name="Rectangle 40" descr="40%"/>
          <p:cNvSpPr>
            <a:spLocks noChangeArrowheads="1"/>
          </p:cNvSpPr>
          <p:nvPr/>
        </p:nvSpPr>
        <p:spPr bwMode="auto">
          <a:xfrm>
            <a:off x="7594600" y="4059237"/>
            <a:ext cx="901700" cy="965200"/>
          </a:xfrm>
          <a:prstGeom prst="rect">
            <a:avLst/>
          </a:prstGeom>
          <a:pattFill prst="pct40">
            <a:fgClr>
              <a:schemeClr val="accent1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5" name="Line 41"/>
          <p:cNvSpPr>
            <a:spLocks noChangeShapeType="1"/>
          </p:cNvSpPr>
          <p:nvPr/>
        </p:nvSpPr>
        <p:spPr bwMode="auto">
          <a:xfrm>
            <a:off x="7594600" y="45450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6" name="Line 42"/>
          <p:cNvSpPr>
            <a:spLocks noChangeShapeType="1"/>
          </p:cNvSpPr>
          <p:nvPr/>
        </p:nvSpPr>
        <p:spPr bwMode="auto">
          <a:xfrm>
            <a:off x="7594600" y="47990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7" name="Line 43"/>
          <p:cNvSpPr>
            <a:spLocks noChangeShapeType="1"/>
          </p:cNvSpPr>
          <p:nvPr/>
        </p:nvSpPr>
        <p:spPr bwMode="auto">
          <a:xfrm>
            <a:off x="7594600" y="429260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8" name="Line 44"/>
          <p:cNvSpPr>
            <a:spLocks noChangeShapeType="1"/>
          </p:cNvSpPr>
          <p:nvPr/>
        </p:nvSpPr>
        <p:spPr bwMode="auto">
          <a:xfrm flipV="1">
            <a:off x="4191000" y="3297237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09" name="Line 45"/>
          <p:cNvSpPr>
            <a:spLocks noChangeShapeType="1"/>
          </p:cNvSpPr>
          <p:nvPr/>
        </p:nvSpPr>
        <p:spPr bwMode="auto">
          <a:xfrm>
            <a:off x="4227513" y="3495675"/>
            <a:ext cx="1106487" cy="102076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0" name="Line 46"/>
          <p:cNvSpPr>
            <a:spLocks noChangeShapeType="1"/>
          </p:cNvSpPr>
          <p:nvPr/>
        </p:nvSpPr>
        <p:spPr bwMode="auto">
          <a:xfrm>
            <a:off x="6248400" y="1239837"/>
            <a:ext cx="1371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1" name="Line 47"/>
          <p:cNvSpPr>
            <a:spLocks noChangeShapeType="1"/>
          </p:cNvSpPr>
          <p:nvPr/>
        </p:nvSpPr>
        <p:spPr bwMode="auto">
          <a:xfrm>
            <a:off x="6248400" y="1392237"/>
            <a:ext cx="1295400" cy="3276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2" name="Line 48"/>
          <p:cNvSpPr>
            <a:spLocks noChangeShapeType="1"/>
          </p:cNvSpPr>
          <p:nvPr/>
        </p:nvSpPr>
        <p:spPr bwMode="auto">
          <a:xfrm>
            <a:off x="6172200" y="3221037"/>
            <a:ext cx="137160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3" name="Line 49"/>
          <p:cNvSpPr>
            <a:spLocks noChangeShapeType="1"/>
          </p:cNvSpPr>
          <p:nvPr/>
        </p:nvSpPr>
        <p:spPr bwMode="auto">
          <a:xfrm>
            <a:off x="6248400" y="4440237"/>
            <a:ext cx="1295400" cy="12192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4" name="Rectangle 50"/>
          <p:cNvSpPr>
            <a:spLocks noChangeArrowheads="1"/>
          </p:cNvSpPr>
          <p:nvPr/>
        </p:nvSpPr>
        <p:spPr bwMode="auto">
          <a:xfrm>
            <a:off x="6045200" y="5900737"/>
            <a:ext cx="146526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Data Pages</a:t>
            </a:r>
          </a:p>
        </p:txBody>
      </p:sp>
      <p:sp>
        <p:nvSpPr>
          <p:cNvPr id="1624115" name="Rectangle 51"/>
          <p:cNvSpPr>
            <a:spLocks noChangeArrowheads="1"/>
          </p:cNvSpPr>
          <p:nvPr/>
        </p:nvSpPr>
        <p:spPr bwMode="auto">
          <a:xfrm>
            <a:off x="696913" y="4973637"/>
            <a:ext cx="33099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in primary memory </a:t>
            </a:r>
          </a:p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in secondary memory</a:t>
            </a:r>
          </a:p>
        </p:txBody>
      </p:sp>
      <p:sp>
        <p:nvSpPr>
          <p:cNvPr id="1624116" name="Rectangle 52"/>
          <p:cNvSpPr>
            <a:spLocks noChangeArrowheads="1"/>
          </p:cNvSpPr>
          <p:nvPr/>
        </p:nvSpPr>
        <p:spPr bwMode="auto">
          <a:xfrm>
            <a:off x="201613" y="5354637"/>
            <a:ext cx="476250" cy="301625"/>
          </a:xfrm>
          <a:prstGeom prst="rect">
            <a:avLst/>
          </a:prstGeom>
          <a:solidFill>
            <a:srgbClr val="FFCC66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7" name="Rectangle 53"/>
          <p:cNvSpPr>
            <a:spLocks noChangeArrowheads="1"/>
          </p:cNvSpPr>
          <p:nvPr/>
        </p:nvSpPr>
        <p:spPr bwMode="auto">
          <a:xfrm>
            <a:off x="169863" y="2627312"/>
            <a:ext cx="240823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Root of the Current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 Table</a:t>
            </a:r>
          </a:p>
        </p:txBody>
      </p:sp>
      <p:sp>
        <p:nvSpPr>
          <p:cNvPr id="1624118" name="Line 54"/>
          <p:cNvSpPr>
            <a:spLocks noChangeShapeType="1"/>
          </p:cNvSpPr>
          <p:nvPr/>
        </p:nvSpPr>
        <p:spPr bwMode="auto">
          <a:xfrm>
            <a:off x="2133600" y="3500437"/>
            <a:ext cx="1219200" cy="17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19" name="Line 55"/>
          <p:cNvSpPr>
            <a:spLocks noChangeShapeType="1"/>
          </p:cNvSpPr>
          <p:nvPr/>
        </p:nvSpPr>
        <p:spPr bwMode="auto">
          <a:xfrm flipH="1" flipV="1">
            <a:off x="3186113" y="3286125"/>
            <a:ext cx="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0" name="Line 56"/>
          <p:cNvSpPr>
            <a:spLocks noChangeShapeType="1"/>
          </p:cNvSpPr>
          <p:nvPr/>
        </p:nvSpPr>
        <p:spPr bwMode="auto">
          <a:xfrm flipH="1" flipV="1">
            <a:off x="5257800" y="2687637"/>
            <a:ext cx="0" cy="4968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1" name="Line 57"/>
          <p:cNvSpPr>
            <a:spLocks noChangeShapeType="1"/>
          </p:cNvSpPr>
          <p:nvPr/>
        </p:nvSpPr>
        <p:spPr bwMode="auto">
          <a:xfrm>
            <a:off x="7467600" y="2192337"/>
            <a:ext cx="0" cy="5969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2" name="Rectangle 58"/>
          <p:cNvSpPr>
            <a:spLocks noChangeArrowheads="1"/>
          </p:cNvSpPr>
          <p:nvPr/>
        </p:nvSpPr>
        <p:spPr bwMode="auto">
          <a:xfrm>
            <a:off x="2743200" y="3221037"/>
            <a:ext cx="4683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p1</a:t>
            </a:r>
          </a:p>
        </p:txBody>
      </p:sp>
      <p:sp>
        <p:nvSpPr>
          <p:cNvPr id="1624123" name="Rectangle 59"/>
          <p:cNvSpPr>
            <a:spLocks noChangeArrowheads="1"/>
          </p:cNvSpPr>
          <p:nvPr/>
        </p:nvSpPr>
        <p:spPr bwMode="auto">
          <a:xfrm>
            <a:off x="6664325" y="2344737"/>
            <a:ext cx="83978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4124" name="Rectangle 60"/>
          <p:cNvSpPr>
            <a:spLocks noChangeArrowheads="1"/>
          </p:cNvSpPr>
          <p:nvPr/>
        </p:nvSpPr>
        <p:spPr bwMode="auto">
          <a:xfrm>
            <a:off x="4876800" y="2840037"/>
            <a:ext cx="46831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b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p2</a:t>
            </a:r>
          </a:p>
        </p:txBody>
      </p:sp>
      <p:sp>
        <p:nvSpPr>
          <p:cNvPr id="1624125" name="Rectangle 61"/>
          <p:cNvSpPr>
            <a:spLocks noChangeArrowheads="1"/>
          </p:cNvSpPr>
          <p:nvPr/>
        </p:nvSpPr>
        <p:spPr bwMode="auto">
          <a:xfrm>
            <a:off x="228600" y="782637"/>
            <a:ext cx="2119313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</a:p>
        </p:txBody>
      </p:sp>
      <p:sp>
        <p:nvSpPr>
          <p:cNvPr id="1624126" name="Rectangle 62"/>
          <p:cNvSpPr>
            <a:spLocks noChangeArrowheads="1"/>
          </p:cNvSpPr>
          <p:nvPr/>
        </p:nvSpPr>
        <p:spPr bwMode="auto">
          <a:xfrm>
            <a:off x="695325" y="3678237"/>
            <a:ext cx="1522413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(Processor</a:t>
            </a:r>
          </a:p>
          <a:p>
            <a:pPr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Register)</a:t>
            </a:r>
          </a:p>
        </p:txBody>
      </p:sp>
      <p:sp>
        <p:nvSpPr>
          <p:cNvPr id="1624127" name="Rectangle 63" descr="Wide upward diagonal"/>
          <p:cNvSpPr>
            <a:spLocks noChangeArrowheads="1"/>
          </p:cNvSpPr>
          <p:nvPr/>
        </p:nvSpPr>
        <p:spPr bwMode="auto">
          <a:xfrm>
            <a:off x="241300" y="5797550"/>
            <a:ext cx="406400" cy="2286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28" name="Rectangle 64"/>
          <p:cNvSpPr>
            <a:spLocks noChangeArrowheads="1"/>
          </p:cNvSpPr>
          <p:nvPr/>
        </p:nvSpPr>
        <p:spPr bwMode="auto">
          <a:xfrm>
            <a:off x="671513" y="5735637"/>
            <a:ext cx="3182937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PTE of a nonexistent page</a:t>
            </a:r>
          </a:p>
        </p:txBody>
      </p:sp>
      <p:sp>
        <p:nvSpPr>
          <p:cNvPr id="1624129" name="Rectangle 65" descr="Wide upward diagonal"/>
          <p:cNvSpPr>
            <a:spLocks noChangeArrowheads="1"/>
          </p:cNvSpPr>
          <p:nvPr/>
        </p:nvSpPr>
        <p:spPr bwMode="auto">
          <a:xfrm>
            <a:off x="3352800" y="2992437"/>
            <a:ext cx="914400" cy="244475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0" name="Rectangle 66"/>
          <p:cNvSpPr>
            <a:spLocks noChangeArrowheads="1"/>
          </p:cNvSpPr>
          <p:nvPr/>
        </p:nvSpPr>
        <p:spPr bwMode="auto">
          <a:xfrm>
            <a:off x="3352800" y="2763837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1" name="Rectangle 67" descr="40%"/>
          <p:cNvSpPr>
            <a:spLocks noChangeArrowheads="1"/>
          </p:cNvSpPr>
          <p:nvPr/>
        </p:nvSpPr>
        <p:spPr bwMode="auto">
          <a:xfrm>
            <a:off x="3352800" y="34496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2" name="Rectangle 68"/>
          <p:cNvSpPr>
            <a:spLocks noChangeArrowheads="1"/>
          </p:cNvSpPr>
          <p:nvPr/>
        </p:nvSpPr>
        <p:spPr bwMode="auto">
          <a:xfrm>
            <a:off x="3352800" y="3221037"/>
            <a:ext cx="914400" cy="2444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3" name="Rectangle 69"/>
          <p:cNvSpPr>
            <a:spLocks noChangeArrowheads="1"/>
          </p:cNvSpPr>
          <p:nvPr/>
        </p:nvSpPr>
        <p:spPr bwMode="auto">
          <a:xfrm>
            <a:off x="5334000" y="28400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4" name="Rectangle 70" descr="Wide upward diagonal"/>
          <p:cNvSpPr>
            <a:spLocks noChangeArrowheads="1"/>
          </p:cNvSpPr>
          <p:nvPr/>
        </p:nvSpPr>
        <p:spPr bwMode="auto">
          <a:xfrm>
            <a:off x="5334000" y="2382837"/>
            <a:ext cx="898525" cy="244475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5" name="Rectangle 71" descr="40%"/>
          <p:cNvSpPr>
            <a:spLocks noChangeArrowheads="1"/>
          </p:cNvSpPr>
          <p:nvPr/>
        </p:nvSpPr>
        <p:spPr bwMode="auto">
          <a:xfrm>
            <a:off x="5334000" y="2611437"/>
            <a:ext cx="898525" cy="244475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6" name="Rectangle 72"/>
          <p:cNvSpPr>
            <a:spLocks noChangeArrowheads="1"/>
          </p:cNvSpPr>
          <p:nvPr/>
        </p:nvSpPr>
        <p:spPr bwMode="auto">
          <a:xfrm>
            <a:off x="5334000" y="3068637"/>
            <a:ext cx="898525" cy="244475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7" name="Rectangle 73"/>
          <p:cNvSpPr>
            <a:spLocks noChangeArrowheads="1"/>
          </p:cNvSpPr>
          <p:nvPr/>
        </p:nvSpPr>
        <p:spPr bwMode="auto">
          <a:xfrm>
            <a:off x="5384800" y="1100137"/>
            <a:ext cx="901700" cy="965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8" name="Line 74"/>
          <p:cNvSpPr>
            <a:spLocks noChangeShapeType="1"/>
          </p:cNvSpPr>
          <p:nvPr/>
        </p:nvSpPr>
        <p:spPr bwMode="auto">
          <a:xfrm>
            <a:off x="5384800" y="15859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39" name="Line 75"/>
          <p:cNvSpPr>
            <a:spLocks noChangeShapeType="1"/>
          </p:cNvSpPr>
          <p:nvPr/>
        </p:nvSpPr>
        <p:spPr bwMode="auto">
          <a:xfrm>
            <a:off x="5384800" y="1839912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0" name="Line 76"/>
          <p:cNvSpPr>
            <a:spLocks noChangeShapeType="1"/>
          </p:cNvSpPr>
          <p:nvPr/>
        </p:nvSpPr>
        <p:spPr bwMode="auto">
          <a:xfrm>
            <a:off x="5384800" y="1333500"/>
            <a:ext cx="89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1" name="Line 77"/>
          <p:cNvSpPr>
            <a:spLocks noChangeShapeType="1"/>
          </p:cNvSpPr>
          <p:nvPr/>
        </p:nvSpPr>
        <p:spPr bwMode="auto">
          <a:xfrm>
            <a:off x="3390900" y="1417637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2" name="Line 78"/>
          <p:cNvSpPr>
            <a:spLocks noChangeShapeType="1"/>
          </p:cNvSpPr>
          <p:nvPr/>
        </p:nvSpPr>
        <p:spPr bwMode="auto">
          <a:xfrm>
            <a:off x="2438400" y="1417637"/>
            <a:ext cx="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43" name="Rectangle 79"/>
          <p:cNvSpPr>
            <a:spLocks noChangeArrowheads="1"/>
          </p:cNvSpPr>
          <p:nvPr/>
        </p:nvSpPr>
        <p:spPr bwMode="auto">
          <a:xfrm>
            <a:off x="1751013" y="1357312"/>
            <a:ext cx="2722562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p1</a:t>
            </a:r>
            <a:r>
              <a:rPr lang="en-US" altLang="ko-KR" sz="1800">
                <a:solidFill>
                  <a:schemeClr val="accent2"/>
                </a:solidFill>
                <a:ea typeface="굴림" charset="-127"/>
                <a:cs typeface="굴림" charset="-127"/>
              </a:rPr>
              <a:t>    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p2   </a:t>
            </a:r>
            <a:r>
              <a:rPr lang="en-US" altLang="ko-KR" sz="1800">
                <a:solidFill>
                  <a:schemeClr val="accent2"/>
                </a:solidFill>
                <a:ea typeface="굴림" charset="-127"/>
                <a:cs typeface="굴림" charset="-127"/>
              </a:rPr>
              <a:t> 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4144" name="Text Box 80"/>
          <p:cNvSpPr txBox="1">
            <a:spLocks noChangeArrowheads="1"/>
          </p:cNvSpPr>
          <p:nvPr/>
        </p:nvSpPr>
        <p:spPr bwMode="auto">
          <a:xfrm>
            <a:off x="4267200" y="1084262"/>
            <a:ext cx="3127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0</a:t>
            </a:r>
          </a:p>
        </p:txBody>
      </p:sp>
      <p:sp>
        <p:nvSpPr>
          <p:cNvPr id="1624145" name="Text Box 81"/>
          <p:cNvSpPr txBox="1">
            <a:spLocks noChangeArrowheads="1"/>
          </p:cNvSpPr>
          <p:nvPr/>
        </p:nvSpPr>
        <p:spPr bwMode="auto">
          <a:xfrm>
            <a:off x="33528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11</a:t>
            </a:r>
          </a:p>
        </p:txBody>
      </p:sp>
      <p:sp>
        <p:nvSpPr>
          <p:cNvPr id="1624146" name="Text Box 82"/>
          <p:cNvSpPr txBox="1">
            <a:spLocks noChangeArrowheads="1"/>
          </p:cNvSpPr>
          <p:nvPr/>
        </p:nvSpPr>
        <p:spPr bwMode="auto">
          <a:xfrm>
            <a:off x="30480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12</a:t>
            </a:r>
          </a:p>
        </p:txBody>
      </p:sp>
      <p:sp>
        <p:nvSpPr>
          <p:cNvPr id="1624147" name="Text Box 83"/>
          <p:cNvSpPr txBox="1">
            <a:spLocks noChangeArrowheads="1"/>
          </p:cNvSpPr>
          <p:nvPr/>
        </p:nvSpPr>
        <p:spPr bwMode="auto">
          <a:xfrm>
            <a:off x="23622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21</a:t>
            </a:r>
          </a:p>
        </p:txBody>
      </p:sp>
      <p:sp>
        <p:nvSpPr>
          <p:cNvPr id="1624148" name="Text Box 84"/>
          <p:cNvSpPr txBox="1">
            <a:spLocks noChangeArrowheads="1"/>
          </p:cNvSpPr>
          <p:nvPr/>
        </p:nvSpPr>
        <p:spPr bwMode="auto">
          <a:xfrm>
            <a:off x="20574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22</a:t>
            </a:r>
          </a:p>
        </p:txBody>
      </p:sp>
      <p:sp>
        <p:nvSpPr>
          <p:cNvPr id="1624149" name="Text Box 85"/>
          <p:cNvSpPr txBox="1">
            <a:spLocks noChangeArrowheads="1"/>
          </p:cNvSpPr>
          <p:nvPr/>
        </p:nvSpPr>
        <p:spPr bwMode="auto">
          <a:xfrm>
            <a:off x="1447800" y="1087437"/>
            <a:ext cx="457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31</a:t>
            </a:r>
          </a:p>
        </p:txBody>
      </p:sp>
      <p:sp>
        <p:nvSpPr>
          <p:cNvPr id="1624150" name="AutoShape 86"/>
          <p:cNvSpPr>
            <a:spLocks/>
          </p:cNvSpPr>
          <p:nvPr/>
        </p:nvSpPr>
        <p:spPr bwMode="auto">
          <a:xfrm rot="5400000">
            <a:off x="1828800" y="1468437"/>
            <a:ext cx="304800" cy="914400"/>
          </a:xfrm>
          <a:prstGeom prst="rightBrace">
            <a:avLst>
              <a:gd name="adj1" fmla="val 34375"/>
              <a:gd name="adj2" fmla="val 500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1" name="Text Box 87"/>
          <p:cNvSpPr txBox="1">
            <a:spLocks noChangeArrowheads="1"/>
          </p:cNvSpPr>
          <p:nvPr/>
        </p:nvSpPr>
        <p:spPr bwMode="auto">
          <a:xfrm>
            <a:off x="1384300" y="1973262"/>
            <a:ext cx="11588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10-bit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L1 index</a:t>
            </a:r>
          </a:p>
        </p:txBody>
      </p:sp>
      <p:sp>
        <p:nvSpPr>
          <p:cNvPr id="1624152" name="AutoShape 88"/>
          <p:cNvSpPr>
            <a:spLocks/>
          </p:cNvSpPr>
          <p:nvPr/>
        </p:nvSpPr>
        <p:spPr bwMode="auto">
          <a:xfrm rot="5400000">
            <a:off x="2743200" y="1468437"/>
            <a:ext cx="304800" cy="914400"/>
          </a:xfrm>
          <a:prstGeom prst="rightBrace">
            <a:avLst>
              <a:gd name="adj1" fmla="val 34375"/>
              <a:gd name="adj2" fmla="val 500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3" name="Text Box 89"/>
          <p:cNvSpPr txBox="1">
            <a:spLocks noChangeArrowheads="1"/>
          </p:cNvSpPr>
          <p:nvPr/>
        </p:nvSpPr>
        <p:spPr bwMode="auto">
          <a:xfrm>
            <a:off x="2451100" y="1973262"/>
            <a:ext cx="11588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10-bit </a:t>
            </a:r>
          </a:p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L2 index</a:t>
            </a:r>
          </a:p>
        </p:txBody>
      </p:sp>
      <p:sp>
        <p:nvSpPr>
          <p:cNvPr id="1624154" name="Rectangle 90" descr="40%"/>
          <p:cNvSpPr>
            <a:spLocks noChangeArrowheads="1"/>
          </p:cNvSpPr>
          <p:nvPr/>
        </p:nvSpPr>
        <p:spPr bwMode="auto">
          <a:xfrm>
            <a:off x="188913" y="5011737"/>
            <a:ext cx="476250" cy="301625"/>
          </a:xfrm>
          <a:prstGeom prst="rect">
            <a:avLst/>
          </a:prstGeom>
          <a:pattFill prst="pct40">
            <a:fgClr>
              <a:srgbClr val="FFCC66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5" name="Rectangle 91" descr="40%"/>
          <p:cNvSpPr>
            <a:spLocks noChangeArrowheads="1"/>
          </p:cNvSpPr>
          <p:nvPr/>
        </p:nvSpPr>
        <p:spPr bwMode="auto">
          <a:xfrm>
            <a:off x="3352800" y="32210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6" name="Rectangle 92" descr="40%"/>
          <p:cNvSpPr>
            <a:spLocks noChangeArrowheads="1"/>
          </p:cNvSpPr>
          <p:nvPr/>
        </p:nvSpPr>
        <p:spPr bwMode="auto">
          <a:xfrm>
            <a:off x="3352800" y="27765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157" name="Rectangle 93" descr="40%"/>
          <p:cNvSpPr>
            <a:spLocks noChangeArrowheads="1"/>
          </p:cNvSpPr>
          <p:nvPr/>
        </p:nvSpPr>
        <p:spPr bwMode="auto">
          <a:xfrm>
            <a:off x="1206500" y="3360737"/>
            <a:ext cx="914400" cy="228600"/>
          </a:xfrm>
          <a:prstGeom prst="rect">
            <a:avLst/>
          </a:prstGeom>
          <a:pattFill prst="pct40">
            <a:fgClr>
              <a:srgbClr val="FFA74F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46"/>
          <p:cNvSpPr>
            <a:spLocks noChangeArrowheads="1"/>
          </p:cNvSpPr>
          <p:nvPr/>
        </p:nvSpPr>
        <p:spPr bwMode="auto">
          <a:xfrm rot="16200000">
            <a:off x="7556500" y="3187700"/>
            <a:ext cx="23225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ko-KR" sz="1800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Memory</a:t>
            </a:r>
            <a:endParaRPr lang="en-US" altLang="ko-KR" sz="18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BE55-011A-1943-8F7E-E9D4B6BAE8A4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2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76200"/>
            <a:ext cx="8356600" cy="9271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Address Translation &amp; Protection</a:t>
            </a:r>
          </a:p>
        </p:txBody>
      </p:sp>
      <p:sp>
        <p:nvSpPr>
          <p:cNvPr id="1626115" name="Rectangle 3"/>
          <p:cNvSpPr>
            <a:spLocks noChangeArrowheads="1"/>
          </p:cNvSpPr>
          <p:nvPr/>
        </p:nvSpPr>
        <p:spPr bwMode="auto">
          <a:xfrm>
            <a:off x="419100" y="4368800"/>
            <a:ext cx="8420100" cy="18240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ko-KR" altLang="en-US" sz="2400" b="1">
                <a:ea typeface="굴림" charset="-127"/>
                <a:cs typeface="굴림" charset="-127"/>
              </a:rPr>
              <a:t> </a:t>
            </a: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Every instruction and data access needs address </a:t>
            </a:r>
          </a:p>
          <a:p>
            <a:pPr algn="l">
              <a:spcBef>
                <a:spcPct val="0"/>
              </a:spcBef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  translation and protection checks</a:t>
            </a:r>
          </a:p>
          <a:p>
            <a:pPr algn="l">
              <a:spcBef>
                <a:spcPct val="0"/>
              </a:spcBef>
            </a:pPr>
            <a:endParaRPr lang="en-US" altLang="ko-KR" sz="1800" i="1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 good VM design needs to be fast (~ one cycle) and space efficient</a:t>
            </a:r>
          </a:p>
        </p:txBody>
      </p:sp>
      <p:sp>
        <p:nvSpPr>
          <p:cNvPr id="1626116" name="Line 4"/>
          <p:cNvSpPr>
            <a:spLocks noChangeShapeType="1"/>
          </p:cNvSpPr>
          <p:nvPr/>
        </p:nvSpPr>
        <p:spPr bwMode="auto">
          <a:xfrm>
            <a:off x="5718175" y="3232150"/>
            <a:ext cx="0" cy="54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117" name="Rectangle 5"/>
          <p:cNvSpPr>
            <a:spLocks noChangeArrowheads="1"/>
          </p:cNvSpPr>
          <p:nvPr/>
        </p:nvSpPr>
        <p:spPr bwMode="auto">
          <a:xfrm>
            <a:off x="1450975" y="3689350"/>
            <a:ext cx="23050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Address</a:t>
            </a:r>
          </a:p>
        </p:txBody>
      </p:sp>
      <p:sp>
        <p:nvSpPr>
          <p:cNvPr id="1626118" name="Rectangle 6"/>
          <p:cNvSpPr>
            <a:spLocks noChangeArrowheads="1"/>
          </p:cNvSpPr>
          <p:nvPr/>
        </p:nvSpPr>
        <p:spPr bwMode="auto">
          <a:xfrm>
            <a:off x="1763713" y="1092200"/>
            <a:ext cx="211931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</a:p>
        </p:txBody>
      </p:sp>
      <p:sp>
        <p:nvSpPr>
          <p:cNvPr id="1626119" name="AutoShape 7"/>
          <p:cNvSpPr>
            <a:spLocks noChangeArrowheads="1"/>
          </p:cNvSpPr>
          <p:nvPr/>
        </p:nvSpPr>
        <p:spPr bwMode="auto">
          <a:xfrm>
            <a:off x="4460875" y="2114550"/>
            <a:ext cx="2425700" cy="1230313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120" name="Line 8"/>
          <p:cNvSpPr>
            <a:spLocks noChangeShapeType="1"/>
          </p:cNvSpPr>
          <p:nvPr/>
        </p:nvSpPr>
        <p:spPr bwMode="auto">
          <a:xfrm flipH="1">
            <a:off x="7623175" y="1473200"/>
            <a:ext cx="0" cy="2292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121" name="Rectangle 9"/>
          <p:cNvSpPr>
            <a:spLocks noChangeArrowheads="1"/>
          </p:cNvSpPr>
          <p:nvPr/>
        </p:nvSpPr>
        <p:spPr bwMode="auto">
          <a:xfrm>
            <a:off x="4919663" y="2325688"/>
            <a:ext cx="1489075" cy="654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106362" tIns="52388" rIns="106362" bIns="52388">
            <a:prstTxWarp prst="textNoShape">
              <a:avLst/>
            </a:prstTxWarp>
            <a:spAutoFit/>
          </a:bodyPr>
          <a:lstStyle/>
          <a:p>
            <a:pPr defTabSz="12080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Address</a:t>
            </a:r>
          </a:p>
          <a:p>
            <a:pPr defTabSz="1208088">
              <a:spcBef>
                <a:spcPct val="0"/>
              </a:spcBef>
            </a:pPr>
            <a:r>
              <a:rPr lang="en-US" altLang="ko-KR" sz="1800">
                <a:latin typeface="Verdana" charset="0"/>
                <a:ea typeface="굴림" charset="-127"/>
                <a:cs typeface="굴림" charset="-127"/>
              </a:rPr>
              <a:t>Translation</a:t>
            </a:r>
          </a:p>
        </p:txBody>
      </p:sp>
      <p:sp>
        <p:nvSpPr>
          <p:cNvPr id="1626122" name="Line 10"/>
          <p:cNvSpPr>
            <a:spLocks noChangeShapeType="1"/>
          </p:cNvSpPr>
          <p:nvPr/>
        </p:nvSpPr>
        <p:spPr bwMode="auto">
          <a:xfrm>
            <a:off x="5718175" y="1473200"/>
            <a:ext cx="0" cy="692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123" name="Rectangle 11"/>
          <p:cNvSpPr>
            <a:spLocks noChangeArrowheads="1"/>
          </p:cNvSpPr>
          <p:nvPr/>
        </p:nvSpPr>
        <p:spPr bwMode="auto">
          <a:xfrm>
            <a:off x="3889375" y="1168400"/>
            <a:ext cx="3216275" cy="295275"/>
          </a:xfrm>
          <a:prstGeom prst="rect">
            <a:avLst/>
          </a:prstGeom>
          <a:solidFill>
            <a:srgbClr val="FFCC66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Page No. (VPN)</a:t>
            </a:r>
          </a:p>
        </p:txBody>
      </p:sp>
      <p:sp>
        <p:nvSpPr>
          <p:cNvPr id="1626124" name="Rectangle 12"/>
          <p:cNvSpPr>
            <a:spLocks noChangeArrowheads="1"/>
          </p:cNvSpPr>
          <p:nvPr/>
        </p:nvSpPr>
        <p:spPr bwMode="auto">
          <a:xfrm>
            <a:off x="7089775" y="1168400"/>
            <a:ext cx="1090613" cy="295275"/>
          </a:xfrm>
          <a:prstGeom prst="rect">
            <a:avLst/>
          </a:prstGeom>
          <a:solidFill>
            <a:srgbClr val="FFCC66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6125" name="Rectangle 13" descr="90%"/>
          <p:cNvSpPr>
            <a:spLocks noChangeArrowheads="1"/>
          </p:cNvSpPr>
          <p:nvPr/>
        </p:nvSpPr>
        <p:spPr bwMode="auto">
          <a:xfrm>
            <a:off x="3889375" y="3765550"/>
            <a:ext cx="3216275" cy="295275"/>
          </a:xfrm>
          <a:prstGeom prst="rect">
            <a:avLst/>
          </a:prstGeom>
          <a:pattFill prst="pct90">
            <a:fgClr>
              <a:srgbClr val="FFCC66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Page No. (PPN)</a:t>
            </a:r>
          </a:p>
        </p:txBody>
      </p:sp>
      <p:sp>
        <p:nvSpPr>
          <p:cNvPr id="1626126" name="Rectangle 14"/>
          <p:cNvSpPr>
            <a:spLocks noChangeArrowheads="1"/>
          </p:cNvSpPr>
          <p:nvPr/>
        </p:nvSpPr>
        <p:spPr bwMode="auto">
          <a:xfrm>
            <a:off x="7032625" y="3765550"/>
            <a:ext cx="1147763" cy="29527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26127" name="Line 15"/>
          <p:cNvSpPr>
            <a:spLocks noChangeShapeType="1"/>
          </p:cNvSpPr>
          <p:nvPr/>
        </p:nvSpPr>
        <p:spPr bwMode="auto">
          <a:xfrm flipH="1">
            <a:off x="3889375" y="1771650"/>
            <a:ext cx="182880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730375" y="2012950"/>
            <a:ext cx="2667000" cy="1230313"/>
            <a:chOff x="1200" y="1444"/>
            <a:chExt cx="1680" cy="775"/>
          </a:xfrm>
        </p:grpSpPr>
        <p:sp>
          <p:nvSpPr>
            <p:cNvPr id="1626129" name="AutoShape 17"/>
            <p:cNvSpPr>
              <a:spLocks noChangeArrowheads="1"/>
            </p:cNvSpPr>
            <p:nvPr/>
          </p:nvSpPr>
          <p:spPr bwMode="auto">
            <a:xfrm>
              <a:off x="1200" y="1444"/>
              <a:ext cx="1680" cy="775"/>
            </a:xfrm>
            <a:prstGeom prst="star16">
              <a:avLst>
                <a:gd name="adj" fmla="val 37500"/>
              </a:avLst>
            </a:prstGeom>
            <a:solidFill>
              <a:schemeClr val="accent1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ko-KR" altLang="en-US" sz="2400" b="1">
                  <a:ea typeface="굴림" charset="-127"/>
                  <a:cs typeface="굴림" charset="-127"/>
                </a:rPr>
                <a:t> </a:t>
              </a:r>
              <a:endParaRPr lang="ko-KR" altLang="en-US" sz="2400">
                <a:ea typeface="굴림" charset="-127"/>
                <a:cs typeface="굴림" charset="-127"/>
              </a:endParaRPr>
            </a:p>
          </p:txBody>
        </p:sp>
        <p:sp>
          <p:nvSpPr>
            <p:cNvPr id="1626130" name="Text Box 18"/>
            <p:cNvSpPr txBox="1">
              <a:spLocks noChangeArrowheads="1"/>
            </p:cNvSpPr>
            <p:nvPr/>
          </p:nvSpPr>
          <p:spPr bwMode="auto">
            <a:xfrm>
              <a:off x="1615" y="1649"/>
              <a:ext cx="844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Protection</a:t>
              </a:r>
            </a:p>
            <a:p>
              <a:pPr>
                <a:spcBef>
                  <a:spcPct val="0"/>
                </a:spcBef>
              </a:pPr>
              <a:r>
                <a:rPr lang="en-US" altLang="ko-KR" sz="1800">
                  <a:latin typeface="Verdana" charset="0"/>
                  <a:ea typeface="굴림" charset="-127"/>
                  <a:cs typeface="굴림" charset="-127"/>
                </a:rPr>
                <a:t>Check</a:t>
              </a:r>
              <a:endParaRPr lang="en-US" altLang="ko-KR" sz="2000">
                <a:latin typeface="Verdana" charset="0"/>
                <a:ea typeface="굴림" charset="-127"/>
                <a:cs typeface="굴림" charset="-127"/>
              </a:endParaRPr>
            </a:p>
          </p:txBody>
        </p:sp>
      </p:grpSp>
      <p:sp>
        <p:nvSpPr>
          <p:cNvPr id="1626131" name="Text Box 19"/>
          <p:cNvSpPr txBox="1">
            <a:spLocks noChangeArrowheads="1"/>
          </p:cNvSpPr>
          <p:nvPr/>
        </p:nvSpPr>
        <p:spPr bwMode="auto">
          <a:xfrm>
            <a:off x="523875" y="3300413"/>
            <a:ext cx="15605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Exception?</a:t>
            </a:r>
          </a:p>
        </p:txBody>
      </p:sp>
      <p:sp>
        <p:nvSpPr>
          <p:cNvPr id="1626132" name="Line 20"/>
          <p:cNvSpPr>
            <a:spLocks noChangeShapeType="1"/>
          </p:cNvSpPr>
          <p:nvPr/>
        </p:nvSpPr>
        <p:spPr bwMode="auto">
          <a:xfrm>
            <a:off x="1108075" y="2578100"/>
            <a:ext cx="596900" cy="44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133" name="Line 21"/>
          <p:cNvSpPr>
            <a:spLocks noChangeShapeType="1"/>
          </p:cNvSpPr>
          <p:nvPr/>
        </p:nvSpPr>
        <p:spPr bwMode="auto">
          <a:xfrm>
            <a:off x="2060575" y="1854200"/>
            <a:ext cx="45720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134" name="Text Box 22"/>
          <p:cNvSpPr txBox="1">
            <a:spLocks noChangeArrowheads="1"/>
          </p:cNvSpPr>
          <p:nvPr/>
        </p:nvSpPr>
        <p:spPr bwMode="auto">
          <a:xfrm>
            <a:off x="333375" y="1531938"/>
            <a:ext cx="22336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Kernel/User Mode</a:t>
            </a:r>
          </a:p>
        </p:txBody>
      </p:sp>
      <p:sp>
        <p:nvSpPr>
          <p:cNvPr id="1626135" name="Text Box 23"/>
          <p:cNvSpPr txBox="1">
            <a:spLocks noChangeArrowheads="1"/>
          </p:cNvSpPr>
          <p:nvPr/>
        </p:nvSpPr>
        <p:spPr bwMode="auto">
          <a:xfrm>
            <a:off x="180975" y="2082800"/>
            <a:ext cx="17462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Read/Write</a:t>
            </a:r>
          </a:p>
        </p:txBody>
      </p:sp>
      <p:sp>
        <p:nvSpPr>
          <p:cNvPr id="1626136" name="Freeform 24"/>
          <p:cNvSpPr>
            <a:spLocks/>
          </p:cNvSpPr>
          <p:nvPr/>
        </p:nvSpPr>
        <p:spPr bwMode="auto">
          <a:xfrm>
            <a:off x="1362075" y="2857500"/>
            <a:ext cx="622300" cy="457200"/>
          </a:xfrm>
          <a:custGeom>
            <a:avLst/>
            <a:gdLst/>
            <a:ahLst/>
            <a:cxnLst>
              <a:cxn ang="0">
                <a:pos x="392" y="0"/>
              </a:cxn>
              <a:cxn ang="0">
                <a:pos x="0" y="144"/>
              </a:cxn>
              <a:cxn ang="0">
                <a:pos x="0" y="288"/>
              </a:cxn>
            </a:cxnLst>
            <a:rect l="0" t="0" r="r" b="b"/>
            <a:pathLst>
              <a:path w="392" h="288">
                <a:moveTo>
                  <a:pt x="392" y="0"/>
                </a:moveTo>
                <a:lnTo>
                  <a:pt x="0" y="144"/>
                </a:lnTo>
                <a:lnTo>
                  <a:pt x="0" y="288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6389-10EB-9445-9A72-341816864186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2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228600"/>
            <a:ext cx="7162800" cy="533400"/>
          </a:xfrm>
          <a:noFill/>
          <a:ln/>
        </p:spPr>
        <p:txBody>
          <a:bodyPr lIns="90488" tIns="44450" rIns="90488" bIns="44450"/>
          <a:lstStyle/>
          <a:p>
            <a:r>
              <a:rPr lang="en-US" altLang="ko-KR">
                <a:ea typeface="굴림" charset="-127"/>
                <a:cs typeface="굴림" charset="-127"/>
              </a:rPr>
              <a:t>Translation Lookaside Buffers</a:t>
            </a:r>
            <a:endParaRPr lang="en-US" altLang="ko-KR" sz="2000" i="1">
              <a:ea typeface="굴림" charset="-127"/>
              <a:cs typeface="굴림" charset="-127"/>
            </a:endParaRPr>
          </a:p>
        </p:txBody>
      </p:sp>
      <p:sp>
        <p:nvSpPr>
          <p:cNvPr id="1628163" name="Rectangle 3"/>
          <p:cNvSpPr>
            <a:spLocks noChangeArrowheads="1"/>
          </p:cNvSpPr>
          <p:nvPr/>
        </p:nvSpPr>
        <p:spPr bwMode="auto">
          <a:xfrm>
            <a:off x="457200" y="838200"/>
            <a:ext cx="8305800" cy="242887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Address translation is very expensive!</a:t>
            </a:r>
          </a:p>
          <a:p>
            <a:pPr lvl="1"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In a two-level page table, each reference becomes several memory accesses</a:t>
            </a:r>
            <a:endParaRPr lang="en-US" altLang="ko-KR" sz="2000" i="1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endParaRPr lang="en-US" altLang="ko-KR" sz="1200" i="1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Solution: </a:t>
            </a:r>
            <a:r>
              <a:rPr lang="en-US" altLang="ko-KR" sz="24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Cache translations in TLB</a:t>
            </a:r>
          </a:p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	</a:t>
            </a: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TLB hit	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Single Cycle Translation</a:t>
            </a:r>
            <a:endParaRPr lang="en-US" altLang="ko-KR" sz="2000" dirty="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  <a:p>
            <a:pPr algn="l">
              <a:spcBef>
                <a:spcPct val="0"/>
              </a:spcBef>
            </a:pPr>
            <a:r>
              <a:rPr lang="en-US" altLang="ko-KR" sz="2000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	     	TLB miss 	</a:t>
            </a:r>
            <a:r>
              <a:rPr lang="en-US" altLang="ko-KR" sz="2000" dirty="0" err="1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</a:t>
            </a:r>
            <a:r>
              <a:rPr lang="en-US" altLang="ko-KR" sz="2000" dirty="0">
                <a:solidFill>
                  <a:srgbClr val="56127A"/>
                </a:solidFill>
                <a:latin typeface="Symbol" charset="2"/>
                <a:ea typeface="굴림" charset="-127"/>
                <a:cs typeface="굴림" charset="-127"/>
              </a:rPr>
              <a:t> </a:t>
            </a:r>
            <a:r>
              <a:rPr lang="en-US" altLang="ko-KR" sz="2000" i="1" dirty="0" smtClean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Page-Table </a:t>
            </a:r>
            <a:r>
              <a:rPr lang="en-US" altLang="ko-KR" sz="2000" i="1" dirty="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Walk to refill </a:t>
            </a:r>
          </a:p>
        </p:txBody>
      </p:sp>
      <p:sp>
        <p:nvSpPr>
          <p:cNvPr id="1628164" name="Rectangle 4"/>
          <p:cNvSpPr>
            <a:spLocks noChangeArrowheads="1"/>
          </p:cNvSpPr>
          <p:nvPr/>
        </p:nvSpPr>
        <p:spPr bwMode="auto">
          <a:xfrm>
            <a:off x="5387975" y="5838825"/>
            <a:ext cx="1600200" cy="279400"/>
          </a:xfrm>
          <a:prstGeom prst="rect">
            <a:avLst/>
          </a:prstGeom>
          <a:solidFill>
            <a:schemeClr val="folHlink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5" name="Rectangle 5"/>
          <p:cNvSpPr>
            <a:spLocks noChangeArrowheads="1"/>
          </p:cNvSpPr>
          <p:nvPr/>
        </p:nvSpPr>
        <p:spPr bwMode="auto">
          <a:xfrm>
            <a:off x="569913" y="4418013"/>
            <a:ext cx="3213100" cy="915987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6" name="Line 6"/>
          <p:cNvSpPr>
            <a:spLocks noChangeShapeType="1"/>
          </p:cNvSpPr>
          <p:nvPr/>
        </p:nvSpPr>
        <p:spPr bwMode="auto">
          <a:xfrm>
            <a:off x="585788" y="4721225"/>
            <a:ext cx="319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7" name="Line 7"/>
          <p:cNvSpPr>
            <a:spLocks noChangeShapeType="1"/>
          </p:cNvSpPr>
          <p:nvPr/>
        </p:nvSpPr>
        <p:spPr bwMode="auto">
          <a:xfrm>
            <a:off x="569913" y="4418013"/>
            <a:ext cx="0" cy="915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8" name="Line 8"/>
          <p:cNvSpPr>
            <a:spLocks noChangeShapeType="1"/>
          </p:cNvSpPr>
          <p:nvPr/>
        </p:nvSpPr>
        <p:spPr bwMode="auto">
          <a:xfrm>
            <a:off x="823913" y="4418013"/>
            <a:ext cx="0" cy="915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69" name="Line 9"/>
          <p:cNvSpPr>
            <a:spLocks noChangeShapeType="1"/>
          </p:cNvSpPr>
          <p:nvPr/>
        </p:nvSpPr>
        <p:spPr bwMode="auto">
          <a:xfrm>
            <a:off x="1314450" y="4430713"/>
            <a:ext cx="0" cy="903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0" name="Line 10"/>
          <p:cNvSpPr>
            <a:spLocks noChangeShapeType="1"/>
          </p:cNvSpPr>
          <p:nvPr/>
        </p:nvSpPr>
        <p:spPr bwMode="auto">
          <a:xfrm flipH="1">
            <a:off x="1065213" y="4418013"/>
            <a:ext cx="0" cy="915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1" name="Line 11"/>
          <p:cNvSpPr>
            <a:spLocks noChangeShapeType="1"/>
          </p:cNvSpPr>
          <p:nvPr/>
        </p:nvSpPr>
        <p:spPr bwMode="auto">
          <a:xfrm>
            <a:off x="2589213" y="4430713"/>
            <a:ext cx="0" cy="903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2" name="Rectangle 12"/>
          <p:cNvSpPr>
            <a:spLocks noChangeArrowheads="1"/>
          </p:cNvSpPr>
          <p:nvPr/>
        </p:nvSpPr>
        <p:spPr bwMode="auto">
          <a:xfrm>
            <a:off x="5430838" y="3714750"/>
            <a:ext cx="2476500" cy="2794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3" name="Line 13"/>
          <p:cNvSpPr>
            <a:spLocks noChangeShapeType="1"/>
          </p:cNvSpPr>
          <p:nvPr/>
        </p:nvSpPr>
        <p:spPr bwMode="auto">
          <a:xfrm>
            <a:off x="7031038" y="3727450"/>
            <a:ext cx="0" cy="266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4" name="Rectangle 14"/>
          <p:cNvSpPr>
            <a:spLocks noChangeArrowheads="1"/>
          </p:cNvSpPr>
          <p:nvPr/>
        </p:nvSpPr>
        <p:spPr bwMode="auto">
          <a:xfrm>
            <a:off x="5759450" y="3667125"/>
            <a:ext cx="212090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VPN   </a:t>
            </a:r>
            <a:r>
              <a:rPr lang="en-US" altLang="ko-KR" sz="1800">
                <a:solidFill>
                  <a:schemeClr val="accent2"/>
                </a:solidFill>
                <a:ea typeface="굴림" charset="-127"/>
                <a:cs typeface="굴림" charset="-127"/>
              </a:rPr>
              <a:t>	      </a:t>
            </a: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offset</a:t>
            </a:r>
          </a:p>
        </p:txBody>
      </p:sp>
      <p:sp>
        <p:nvSpPr>
          <p:cNvPr id="1628175" name="Rectangle 15"/>
          <p:cNvSpPr>
            <a:spLocks noChangeArrowheads="1"/>
          </p:cNvSpPr>
          <p:nvPr/>
        </p:nvSpPr>
        <p:spPr bwMode="auto">
          <a:xfrm>
            <a:off x="501650" y="4379913"/>
            <a:ext cx="2921000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 R W D    tag        PPN</a:t>
            </a:r>
          </a:p>
        </p:txBody>
      </p:sp>
      <p:sp>
        <p:nvSpPr>
          <p:cNvPr id="1628176" name="Rectangle 16"/>
          <p:cNvSpPr>
            <a:spLocks noChangeArrowheads="1"/>
          </p:cNvSpPr>
          <p:nvPr/>
        </p:nvSpPr>
        <p:spPr bwMode="auto">
          <a:xfrm>
            <a:off x="2819400" y="5715000"/>
            <a:ext cx="22891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physical address</a:t>
            </a:r>
          </a:p>
        </p:txBody>
      </p:sp>
      <p:sp>
        <p:nvSpPr>
          <p:cNvPr id="1628177" name="Rectangle 17"/>
          <p:cNvSpPr>
            <a:spLocks noChangeArrowheads="1"/>
          </p:cNvSpPr>
          <p:nvPr/>
        </p:nvSpPr>
        <p:spPr bwMode="auto">
          <a:xfrm>
            <a:off x="5386388" y="5826125"/>
            <a:ext cx="2476500" cy="2794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8" name="Line 18"/>
          <p:cNvSpPr>
            <a:spLocks noChangeShapeType="1"/>
          </p:cNvSpPr>
          <p:nvPr/>
        </p:nvSpPr>
        <p:spPr bwMode="auto">
          <a:xfrm>
            <a:off x="6986588" y="5838825"/>
            <a:ext cx="0" cy="266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79" name="Rectangle 19"/>
          <p:cNvSpPr>
            <a:spLocks noChangeArrowheads="1"/>
          </p:cNvSpPr>
          <p:nvPr/>
        </p:nvSpPr>
        <p:spPr bwMode="auto">
          <a:xfrm>
            <a:off x="5740400" y="5791200"/>
            <a:ext cx="21431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PPN	     offset</a:t>
            </a:r>
          </a:p>
        </p:txBody>
      </p:sp>
      <p:sp>
        <p:nvSpPr>
          <p:cNvPr id="1628180" name="Rectangle 20"/>
          <p:cNvSpPr>
            <a:spLocks noChangeArrowheads="1"/>
          </p:cNvSpPr>
          <p:nvPr/>
        </p:nvSpPr>
        <p:spPr bwMode="auto">
          <a:xfrm>
            <a:off x="3182938" y="3625850"/>
            <a:ext cx="1885950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 i="1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virtual address</a:t>
            </a:r>
          </a:p>
        </p:txBody>
      </p:sp>
      <p:sp>
        <p:nvSpPr>
          <p:cNvPr id="1628181" name="Line 21"/>
          <p:cNvSpPr>
            <a:spLocks noChangeShapeType="1"/>
          </p:cNvSpPr>
          <p:nvPr/>
        </p:nvSpPr>
        <p:spPr bwMode="auto">
          <a:xfrm>
            <a:off x="7661275" y="3990975"/>
            <a:ext cx="0" cy="1800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2" name="Freeform 22"/>
          <p:cNvSpPr>
            <a:spLocks/>
          </p:cNvSpPr>
          <p:nvPr/>
        </p:nvSpPr>
        <p:spPr bwMode="auto">
          <a:xfrm>
            <a:off x="3200400" y="5334000"/>
            <a:ext cx="2979738" cy="4524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1"/>
              </a:cxn>
              <a:cxn ang="0">
                <a:pos x="1876" y="71"/>
              </a:cxn>
              <a:cxn ang="0">
                <a:pos x="1876" y="284"/>
              </a:cxn>
            </a:cxnLst>
            <a:rect l="0" t="0" r="r" b="b"/>
            <a:pathLst>
              <a:path w="1877" h="285">
                <a:moveTo>
                  <a:pt x="0" y="0"/>
                </a:moveTo>
                <a:lnTo>
                  <a:pt x="0" y="71"/>
                </a:lnTo>
                <a:lnTo>
                  <a:pt x="1876" y="71"/>
                </a:lnTo>
                <a:lnTo>
                  <a:pt x="1876" y="28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3" name="Line 23"/>
          <p:cNvSpPr>
            <a:spLocks noChangeShapeType="1"/>
          </p:cNvSpPr>
          <p:nvPr/>
        </p:nvSpPr>
        <p:spPr bwMode="auto">
          <a:xfrm>
            <a:off x="1557338" y="4424363"/>
            <a:ext cx="0" cy="909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4" name="Line 24"/>
          <p:cNvSpPr>
            <a:spLocks noChangeShapeType="1"/>
          </p:cNvSpPr>
          <p:nvPr/>
        </p:nvSpPr>
        <p:spPr bwMode="auto">
          <a:xfrm flipH="1">
            <a:off x="1981200" y="5334000"/>
            <a:ext cx="0" cy="301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5" name="Rectangle 25"/>
          <p:cNvSpPr>
            <a:spLocks noChangeArrowheads="1"/>
          </p:cNvSpPr>
          <p:nvPr/>
        </p:nvSpPr>
        <p:spPr bwMode="auto">
          <a:xfrm>
            <a:off x="1676400" y="5638800"/>
            <a:ext cx="744538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4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hit?</a:t>
            </a:r>
          </a:p>
        </p:txBody>
      </p:sp>
      <p:sp>
        <p:nvSpPr>
          <p:cNvPr id="1628186" name="Line 26"/>
          <p:cNvSpPr>
            <a:spLocks noChangeShapeType="1"/>
          </p:cNvSpPr>
          <p:nvPr/>
        </p:nvSpPr>
        <p:spPr bwMode="auto">
          <a:xfrm>
            <a:off x="576263" y="5011738"/>
            <a:ext cx="319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7" name="Freeform 27"/>
          <p:cNvSpPr>
            <a:spLocks/>
          </p:cNvSpPr>
          <p:nvPr/>
        </p:nvSpPr>
        <p:spPr bwMode="auto">
          <a:xfrm>
            <a:off x="2022475" y="3981450"/>
            <a:ext cx="4114800" cy="438150"/>
          </a:xfrm>
          <a:custGeom>
            <a:avLst/>
            <a:gdLst/>
            <a:ahLst/>
            <a:cxnLst>
              <a:cxn ang="0">
                <a:pos x="2592" y="0"/>
              </a:cxn>
              <a:cxn ang="0">
                <a:pos x="2592" y="96"/>
              </a:cxn>
              <a:cxn ang="0">
                <a:pos x="0" y="96"/>
              </a:cxn>
              <a:cxn ang="0">
                <a:pos x="0" y="288"/>
              </a:cxn>
            </a:cxnLst>
            <a:rect l="0" t="0" r="r" b="b"/>
            <a:pathLst>
              <a:path w="2592" h="288">
                <a:moveTo>
                  <a:pt x="2592" y="0"/>
                </a:moveTo>
                <a:lnTo>
                  <a:pt x="2592" y="96"/>
                </a:lnTo>
                <a:lnTo>
                  <a:pt x="0" y="96"/>
                </a:lnTo>
                <a:lnTo>
                  <a:pt x="0" y="288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188" name="Text Box 28"/>
          <p:cNvSpPr txBox="1">
            <a:spLocks noChangeArrowheads="1"/>
          </p:cNvSpPr>
          <p:nvPr/>
        </p:nvSpPr>
        <p:spPr bwMode="auto">
          <a:xfrm>
            <a:off x="3851275" y="4357688"/>
            <a:ext cx="3541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(VPN = virtual page number)</a:t>
            </a: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628189" name="Text Box 29"/>
          <p:cNvSpPr txBox="1">
            <a:spLocks noChangeArrowheads="1"/>
          </p:cNvSpPr>
          <p:nvPr/>
        </p:nvSpPr>
        <p:spPr bwMode="auto">
          <a:xfrm>
            <a:off x="3810000" y="4953000"/>
            <a:ext cx="37163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1800">
                <a:solidFill>
                  <a:srgbClr val="56127A"/>
                </a:solidFill>
                <a:latin typeface="Verdana" charset="0"/>
                <a:ea typeface="굴림" charset="-127"/>
                <a:cs typeface="굴림" charset="-127"/>
              </a:rPr>
              <a:t>(PPN = physical page number)</a:t>
            </a:r>
            <a:endParaRPr lang="en-US" altLang="ko-KR" sz="2000">
              <a:solidFill>
                <a:srgbClr val="56127A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7836D-2362-D64E-A858-5200C07DF980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65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139700"/>
            <a:ext cx="6829425" cy="606425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TLB Designs</a:t>
            </a:r>
          </a:p>
        </p:txBody>
      </p:sp>
      <p:sp>
        <p:nvSpPr>
          <p:cNvPr id="165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102600" cy="5257800"/>
          </a:xfrm>
          <a:noFill/>
          <a:ln/>
        </p:spPr>
        <p:txBody>
          <a:bodyPr/>
          <a:lstStyle/>
          <a:p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Typically 32-128 entries, usually fully associative</a:t>
            </a:r>
          </a:p>
          <a:p>
            <a:pPr lvl="1"/>
            <a:r>
              <a:rPr lang="en-US" altLang="ko-KR" dirty="0">
                <a:ea typeface="굴림" charset="-127"/>
                <a:cs typeface="굴림" charset="-127"/>
              </a:rPr>
              <a:t>Each entry maps a large page, hence less spatial locality across pages </a:t>
            </a:r>
            <a:r>
              <a:rPr lang="en-US" altLang="ko-KR" dirty="0" err="1">
                <a:ea typeface="굴림" charset="-127"/>
                <a:cs typeface="굴림" charset="-127"/>
                <a:sym typeface="Wingdings" charset="2"/>
              </a:rPr>
              <a:t></a:t>
            </a:r>
            <a:r>
              <a:rPr lang="en-US" altLang="ko-KR" dirty="0">
                <a:ea typeface="굴림" charset="-127"/>
                <a:cs typeface="굴림" charset="-127"/>
              </a:rPr>
              <a:t> more likely that two entries conflict</a:t>
            </a:r>
          </a:p>
          <a:p>
            <a:pPr lvl="1"/>
            <a:r>
              <a:rPr lang="en-US" altLang="ko-KR" dirty="0">
                <a:ea typeface="굴림" charset="-127"/>
                <a:cs typeface="굴림" charset="-127"/>
              </a:rPr>
              <a:t>Sometimes larger </a:t>
            </a:r>
            <a:r>
              <a:rPr lang="en-US" altLang="ko-KR" dirty="0" err="1">
                <a:ea typeface="굴림" charset="-127"/>
                <a:cs typeface="굴림" charset="-127"/>
              </a:rPr>
              <a:t>TLBs</a:t>
            </a:r>
            <a:r>
              <a:rPr lang="en-US" altLang="ko-KR" dirty="0">
                <a:ea typeface="굴림" charset="-127"/>
                <a:cs typeface="굴림" charset="-127"/>
              </a:rPr>
              <a:t> (256-512 entries) are 4-8 way set-</a:t>
            </a:r>
            <a:r>
              <a:rPr lang="en-US" altLang="ko-KR" dirty="0" smtClean="0">
                <a:ea typeface="굴림" charset="-127"/>
                <a:cs typeface="굴림" charset="-127"/>
              </a:rPr>
              <a:t>associative</a:t>
            </a:r>
          </a:p>
          <a:p>
            <a:pPr lvl="1"/>
            <a:r>
              <a:rPr lang="en-US" altLang="ko-KR" dirty="0" smtClean="0">
                <a:ea typeface="굴림" charset="-127"/>
                <a:cs typeface="굴림" charset="-127"/>
              </a:rPr>
              <a:t>Larger systems sometimes have multi-level (L1 and L2) </a:t>
            </a:r>
            <a:r>
              <a:rPr lang="en-US" altLang="ko-KR" dirty="0" err="1" smtClean="0">
                <a:ea typeface="굴림" charset="-127"/>
                <a:cs typeface="굴림" charset="-127"/>
              </a:rPr>
              <a:t>TLBs</a:t>
            </a:r>
            <a:endParaRPr lang="en-US" altLang="ko-KR" dirty="0" smtClean="0">
              <a:ea typeface="굴림" charset="-127"/>
              <a:cs typeface="굴림" charset="-127"/>
            </a:endParaRPr>
          </a:p>
          <a:p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Random or FIFO replacement policy</a:t>
            </a:r>
          </a:p>
          <a:p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No process information in TLB</a:t>
            </a:r>
            <a:r>
              <a:rPr lang="en-US" altLang="ko-KR" sz="2800" i="1" dirty="0">
                <a:solidFill>
                  <a:srgbClr val="56127A"/>
                </a:solidFill>
                <a:ea typeface="굴림" charset="-127"/>
                <a:cs typeface="굴림" charset="-127"/>
              </a:rPr>
              <a:t>?</a:t>
            </a:r>
            <a:endParaRPr lang="en-US" altLang="ko-KR" sz="1000" dirty="0">
              <a:solidFill>
                <a:srgbClr val="56127A"/>
              </a:solidFill>
              <a:ea typeface="굴림" charset="-127"/>
              <a:cs typeface="굴림" charset="-127"/>
            </a:endParaRPr>
          </a:p>
          <a:p>
            <a:r>
              <a:rPr lang="en-US" altLang="ko-KR" dirty="0">
                <a:solidFill>
                  <a:srgbClr val="56127A"/>
                </a:solidFill>
                <a:ea typeface="굴림" charset="-127"/>
                <a:cs typeface="굴림" charset="-127"/>
              </a:rPr>
              <a:t>TLB Reach: Size of largest virtual address space that can be simultaneously mapped by TLB</a:t>
            </a:r>
          </a:p>
          <a:p>
            <a:endParaRPr lang="en-US" altLang="ko-KR" dirty="0">
              <a:solidFill>
                <a:srgbClr val="56127A"/>
              </a:solidFill>
              <a:ea typeface="굴림" charset="-127"/>
              <a:cs typeface="굴림" charset="-127"/>
            </a:endParaRPr>
          </a:p>
          <a:p>
            <a:pPr lvl="1">
              <a:buFontTx/>
              <a:buNone/>
            </a:pPr>
            <a:r>
              <a:rPr lang="en-US" altLang="ko-KR" sz="2000" dirty="0">
                <a:ea typeface="굴림" charset="-127"/>
                <a:cs typeface="굴림" charset="-127"/>
              </a:rPr>
              <a:t>Example: 64 TLB entries, 4KB pages, one page per entry</a:t>
            </a:r>
          </a:p>
          <a:p>
            <a:pPr lvl="1">
              <a:buFontTx/>
              <a:buNone/>
            </a:pPr>
            <a:endParaRPr lang="en-US" altLang="ko-KR" dirty="0">
              <a:ea typeface="굴림" charset="-127"/>
              <a:cs typeface="굴림" charset="-127"/>
            </a:endParaRPr>
          </a:p>
          <a:p>
            <a:pPr lvl="1">
              <a:buFontTx/>
              <a:buNone/>
            </a:pPr>
            <a:r>
              <a:rPr lang="en-US" altLang="ko-KR" dirty="0">
                <a:ea typeface="굴림" charset="-127"/>
                <a:cs typeface="굴림" charset="-127"/>
              </a:rPr>
              <a:t>TLB Reach = _____________________________________________</a:t>
            </a:r>
            <a:r>
              <a:rPr lang="en-US" altLang="ko-KR" i="1" dirty="0">
                <a:ea typeface="굴림" charset="-127"/>
                <a:cs typeface="굴림" charset="-127"/>
              </a:rPr>
              <a:t>?</a:t>
            </a:r>
          </a:p>
        </p:txBody>
      </p:sp>
      <p:sp>
        <p:nvSpPr>
          <p:cNvPr id="1656836" name="Text Box 4"/>
          <p:cNvSpPr txBox="1">
            <a:spLocks noChangeArrowheads="1"/>
          </p:cNvSpPr>
          <p:nvPr/>
        </p:nvSpPr>
        <p:spPr bwMode="auto">
          <a:xfrm>
            <a:off x="2590800" y="5334000"/>
            <a:ext cx="512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800" i="1" dirty="0">
                <a:solidFill>
                  <a:srgbClr val="FF0000"/>
                </a:solidFill>
                <a:latin typeface="Verdana" charset="0"/>
              </a:rPr>
              <a:t>64 entries * 4 KB = 256 KB (if contiguous)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6836" grpId="0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6610</TotalTime>
  <Pages>12</Pages>
  <Words>1306</Words>
  <Application>Microsoft Macintosh PowerPoint</Application>
  <PresentationFormat>Letter Paper (8.5x11 in)</PresentationFormat>
  <Paragraphs>341</Paragraphs>
  <Slides>17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490/590 Computer Architecture  Virtual Memory I</vt:lpstr>
      <vt:lpstr>Last time…</vt:lpstr>
      <vt:lpstr>Modern Virtual Memory Systems  Illusion of a large, private, uniform store</vt:lpstr>
      <vt:lpstr>Linear Page Table</vt:lpstr>
      <vt:lpstr>Size of Linear Page Table</vt:lpstr>
      <vt:lpstr>Hierarchical Page Table</vt:lpstr>
      <vt:lpstr>Address Translation &amp; Protection</vt:lpstr>
      <vt:lpstr>Translation Lookaside Buffers</vt:lpstr>
      <vt:lpstr>TLB Designs</vt:lpstr>
      <vt:lpstr>Handling a TLB Miss</vt:lpstr>
      <vt:lpstr>CSE 490/590 Administrivia</vt:lpstr>
      <vt:lpstr>Translation for Page Tables</vt:lpstr>
      <vt:lpstr>Hierarchical Page Table Walk: SPARC v8</vt:lpstr>
      <vt:lpstr>Address Translation: putting it all together</vt:lpstr>
      <vt:lpstr>Address Translation: putting it all together</vt:lpstr>
      <vt:lpstr>Address Translation in CPU Pipeline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359</cp:revision>
  <cp:lastPrinted>2010-01-19T21:50:09Z</cp:lastPrinted>
  <dcterms:created xsi:type="dcterms:W3CDTF">2011-02-20T18:41:52Z</dcterms:created>
  <dcterms:modified xsi:type="dcterms:W3CDTF">2011-02-21T19:59:22Z</dcterms:modified>
  <cp:category/>
</cp:coreProperties>
</file>